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804" r:id="rId12"/>
    <p:sldMasterId id="2147483817" r:id="rId13"/>
    <p:sldMasterId id="2147483830" r:id="rId14"/>
    <p:sldMasterId id="2147483843" r:id="rId15"/>
    <p:sldMasterId id="2147483856" r:id="rId16"/>
  </p:sldMasterIdLst>
  <p:notesMasterIdLst>
    <p:notesMasterId r:id="rId61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6" r:id="rId26"/>
    <p:sldId id="267" r:id="rId27"/>
    <p:sldId id="269" r:id="rId28"/>
    <p:sldId id="343" r:id="rId29"/>
    <p:sldId id="342" r:id="rId30"/>
    <p:sldId id="270" r:id="rId31"/>
    <p:sldId id="272" r:id="rId32"/>
    <p:sldId id="273" r:id="rId33"/>
    <p:sldId id="274" r:id="rId34"/>
    <p:sldId id="349" r:id="rId35"/>
    <p:sldId id="277" r:id="rId36"/>
    <p:sldId id="276" r:id="rId37"/>
    <p:sldId id="278" r:id="rId38"/>
    <p:sldId id="279" r:id="rId39"/>
    <p:sldId id="346" r:id="rId40"/>
    <p:sldId id="347" r:id="rId41"/>
    <p:sldId id="348" r:id="rId42"/>
    <p:sldId id="280" r:id="rId43"/>
    <p:sldId id="281" r:id="rId44"/>
    <p:sldId id="282" r:id="rId45"/>
    <p:sldId id="283" r:id="rId46"/>
    <p:sldId id="284" r:id="rId47"/>
    <p:sldId id="285" r:id="rId48"/>
    <p:sldId id="287" r:id="rId49"/>
    <p:sldId id="268" r:id="rId50"/>
    <p:sldId id="351" r:id="rId51"/>
    <p:sldId id="288" r:id="rId52"/>
    <p:sldId id="350" r:id="rId53"/>
    <p:sldId id="339" r:id="rId54"/>
    <p:sldId id="340" r:id="rId55"/>
    <p:sldId id="341" r:id="rId56"/>
    <p:sldId id="344" r:id="rId57"/>
    <p:sldId id="286" r:id="rId58"/>
    <p:sldId id="345" r:id="rId59"/>
    <p:sldId id="289" r:id="rId6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Georgia" panose="02040502050405020303" pitchFamily="18" charset="0"/>
      <p:regular r:id="rId66"/>
      <p:bold r:id="rId67"/>
      <p:italic r:id="rId68"/>
      <p:boldItalic r:id="rId69"/>
    </p:embeddedFont>
    <p:embeddedFont>
      <p:font typeface="Manrope ExtraBold" panose="020B0604020202020204" charset="0"/>
      <p:bold r:id="rId70"/>
    </p:embeddedFont>
    <p:embeddedFont>
      <p:font typeface="Work Sans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4" roundtripDataSignature="AMtx7mhjodX2je8TnO3mFMtgQjijFxrG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7575"/>
    <a:srgbClr val="EC9494"/>
    <a:srgbClr val="EA8A8A"/>
    <a:srgbClr val="DC303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7CDC6F-071C-4E60-93F9-83A38C5DC3E8}">
  <a:tblStyle styleId="{B57CDC6F-071C-4E60-93F9-83A38C5DC3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55340" autoAdjust="0"/>
  </p:normalViewPr>
  <p:slideViewPr>
    <p:cSldViewPr snapToGrid="0">
      <p:cViewPr varScale="1">
        <p:scale>
          <a:sx n="61" d="100"/>
          <a:sy n="61" d="100"/>
        </p:scale>
        <p:origin x="1896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38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13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134" Type="http://customschemas.google.com/relationships/presentationmetadata" Target="meta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font" Target="fonts/font6.fntdata"/><Relationship Id="rId137" Type="http://schemas.openxmlformats.org/officeDocument/2006/relationships/theme" Target="theme/theme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13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1" name="Google Shape;2161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Bom </a:t>
            </a:r>
            <a:r>
              <a:rPr lang="en-US" dirty="0" err="1"/>
              <a:t>dia</a:t>
            </a:r>
            <a:r>
              <a:rPr lang="en-US" dirty="0"/>
              <a:t> a </a:t>
            </a:r>
            <a:r>
              <a:rPr lang="en-US" dirty="0" err="1"/>
              <a:t>todos</a:t>
            </a:r>
            <a:r>
              <a:rPr lang="en-US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Vou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início</a:t>
            </a:r>
            <a:r>
              <a:rPr lang="en-US" dirty="0"/>
              <a:t> </a:t>
            </a:r>
            <a:r>
              <a:rPr lang="pt-BR" dirty="0"/>
              <a:t>à apresentação da minha tese de mestrado, que explora a aplicação de grandes modelos de linguagem para a automatização de processos</a:t>
            </a:r>
          </a:p>
        </p:txBody>
      </p:sp>
      <p:sp>
        <p:nvSpPr>
          <p:cNvPr id="2162" name="Google Shape;2162;p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7" name="Google Shape;243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 </a:t>
            </a:r>
            <a:r>
              <a:rPr lang="en-US" dirty="0" err="1"/>
              <a:t>fim</a:t>
            </a:r>
            <a:r>
              <a:rPr lang="en-US" dirty="0"/>
              <a:t> </a:t>
            </a:r>
            <a:r>
              <a:rPr lang="en-US" dirty="0" err="1"/>
              <a:t>pesquisamos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pudessem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reais,… </a:t>
            </a:r>
            <a:r>
              <a:rPr lang="en-US" dirty="0" err="1"/>
              <a:t>encontrando</a:t>
            </a:r>
            <a:r>
              <a:rPr lang="en-US" dirty="0"/>
              <a:t>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b="1" dirty="0" err="1"/>
              <a:t>Airtable</a:t>
            </a:r>
            <a:r>
              <a:rPr lang="en-US" b="1" dirty="0"/>
              <a:t> </a:t>
            </a:r>
            <a:r>
              <a:rPr lang="en-US" dirty="0"/>
              <a:t>e o </a:t>
            </a:r>
            <a:r>
              <a:rPr lang="en-US" b="1" dirty="0" err="1"/>
              <a:t>AgentHub</a:t>
            </a:r>
            <a:r>
              <a:rPr lang="en-US" b="1" dirty="0"/>
              <a:t> </a:t>
            </a:r>
            <a:r>
              <a:rPr lang="en-US" b="0" dirty="0"/>
              <a:t>… </a:t>
            </a:r>
            <a:r>
              <a:rPr lang="en-US" dirty="0" err="1"/>
              <a:t>capazes</a:t>
            </a:r>
            <a:r>
              <a:rPr lang="en-US" dirty="0"/>
              <a:t> de </a:t>
            </a:r>
            <a:r>
              <a:rPr lang="en-US" dirty="0" err="1"/>
              <a:t>automatizar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de forma simples, com </a:t>
            </a:r>
            <a:r>
              <a:rPr lang="en-US" dirty="0" err="1"/>
              <a:t>linguagem</a:t>
            </a:r>
            <a:r>
              <a:rPr lang="en-US" dirty="0"/>
              <a:t> natural,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 “drag and drop” de </a:t>
            </a:r>
            <a:r>
              <a:rPr lang="en-US" dirty="0" err="1"/>
              <a:t>componentes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b="1" dirty="0"/>
              <a:t>Brain AI</a:t>
            </a:r>
            <a:r>
              <a:rPr lang="en-US" dirty="0"/>
              <a:t> e o </a:t>
            </a:r>
            <a:r>
              <a:rPr lang="en-US" dirty="0" err="1"/>
              <a:t>assistente</a:t>
            </a:r>
            <a:r>
              <a:rPr lang="en-US" dirty="0"/>
              <a:t> da </a:t>
            </a:r>
            <a:r>
              <a:rPr lang="en-US" b="1" dirty="0"/>
              <a:t>CGD</a:t>
            </a:r>
            <a:r>
              <a:rPr lang="en-US" dirty="0"/>
              <a:t> que se </a:t>
            </a:r>
            <a:r>
              <a:rPr lang="en-US" dirty="0" err="1"/>
              <a:t>focam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compreensão</a:t>
            </a:r>
            <a:r>
              <a:rPr lang="en-US" dirty="0"/>
              <a:t> do </a:t>
            </a:r>
            <a:r>
              <a:rPr lang="en-US" dirty="0" err="1"/>
              <a:t>contexto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e no </a:t>
            </a:r>
            <a:r>
              <a:rPr lang="en-US" dirty="0" err="1"/>
              <a:t>processamento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b="1" dirty="0"/>
              <a:t>Stripe</a:t>
            </a:r>
            <a:r>
              <a:rPr lang="en-US" dirty="0"/>
              <a:t> e o </a:t>
            </a:r>
            <a:r>
              <a:rPr lang="en-US" b="1" dirty="0"/>
              <a:t>Be my eyes</a:t>
            </a:r>
            <a:r>
              <a:rPr lang="en-US" dirty="0"/>
              <a:t> </a:t>
            </a:r>
            <a:r>
              <a:rPr lang="en-US" b="0" dirty="0"/>
              <a:t>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mostram</a:t>
            </a:r>
            <a:r>
              <a:rPr lang="en-US" dirty="0"/>
              <a:t> a </a:t>
            </a:r>
            <a:r>
              <a:rPr lang="en-US" dirty="0" err="1"/>
              <a:t>eficiência</a:t>
            </a:r>
            <a:r>
              <a:rPr lang="en-US" dirty="0"/>
              <a:t> dos LLM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pesquisar</a:t>
            </a:r>
            <a:r>
              <a:rPr lang="en-US" dirty="0"/>
              <a:t> dados, 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trasformação</a:t>
            </a:r>
            <a:r>
              <a:rPr lang="en-US" dirty="0"/>
              <a:t> de dados do </a:t>
            </a:r>
            <a:r>
              <a:rPr lang="en-US" dirty="0" err="1"/>
              <a:t>mundo</a:t>
            </a:r>
            <a:r>
              <a:rPr lang="en-US" dirty="0"/>
              <a:t> real no digital…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 o </a:t>
            </a:r>
            <a:r>
              <a:rPr lang="en-US" b="1" dirty="0"/>
              <a:t>Copilot</a:t>
            </a:r>
            <a:r>
              <a:rPr lang="en-US" b="0" dirty="0"/>
              <a:t>, que </a:t>
            </a:r>
            <a:r>
              <a:rPr lang="en-US" b="0" dirty="0" err="1"/>
              <a:t>além</a:t>
            </a:r>
            <a:r>
              <a:rPr lang="en-US" b="0" dirty="0"/>
              <a:t> da </a:t>
            </a:r>
            <a:r>
              <a:rPr lang="en-US" b="0" dirty="0" err="1"/>
              <a:t>pesquisa</a:t>
            </a:r>
            <a:r>
              <a:rPr lang="en-US" b="0" dirty="0"/>
              <a:t>… </a:t>
            </a:r>
            <a:r>
              <a:rPr lang="en-US" b="0" dirty="0" err="1"/>
              <a:t>nos</a:t>
            </a:r>
            <a:r>
              <a:rPr lang="en-US" b="0" dirty="0"/>
              <a:t> </a:t>
            </a:r>
            <a:r>
              <a:rPr lang="en-US" dirty="0" err="1"/>
              <a:t>mostra</a:t>
            </a:r>
            <a:r>
              <a:rPr lang="en-US" dirty="0"/>
              <a:t> a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functional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Destes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, </a:t>
            </a:r>
            <a:r>
              <a:rPr lang="en-US" dirty="0" err="1"/>
              <a:t>percebemos</a:t>
            </a:r>
            <a:r>
              <a:rPr lang="en-US" dirty="0"/>
              <a:t> que era </a:t>
            </a:r>
            <a:r>
              <a:rPr lang="en-US" dirty="0" err="1"/>
              <a:t>possivél</a:t>
            </a:r>
            <a:r>
              <a:rPr lang="en-US" dirty="0"/>
              <a:t>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analise</a:t>
            </a:r>
            <a:r>
              <a:rPr lang="en-US" dirty="0"/>
              <a:t> de dados e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esses dados,… </a:t>
            </a:r>
            <a:r>
              <a:rPr lang="en-US" dirty="0" err="1"/>
              <a:t>além</a:t>
            </a:r>
            <a:r>
              <a:rPr lang="en-US" dirty="0"/>
              <a:t> de </a:t>
            </a:r>
            <a:r>
              <a:rPr lang="en-US" dirty="0" err="1"/>
              <a:t>percebermos</a:t>
            </a:r>
            <a:r>
              <a:rPr lang="en-US" dirty="0"/>
              <a:t> que,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usadas</a:t>
            </a:r>
            <a:r>
              <a:rPr lang="en-US" dirty="0"/>
              <a:t> para </a:t>
            </a:r>
            <a:r>
              <a:rPr lang="en-US" dirty="0" err="1"/>
              <a:t>aumentar</a:t>
            </a:r>
            <a:r>
              <a:rPr lang="en-US" dirty="0"/>
              <a:t> a </a:t>
            </a:r>
            <a:r>
              <a:rPr lang="en-US" dirty="0" err="1"/>
              <a:t>produtividade</a:t>
            </a:r>
            <a:r>
              <a:rPr lang="en-US" dirty="0"/>
              <a:t> dos </a:t>
            </a:r>
            <a:r>
              <a:rPr lang="en-US" dirty="0" err="1"/>
              <a:t>utilizadores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- - - - - - - - - - - - - - - - -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err="1"/>
              <a:t>Detalhes</a:t>
            </a:r>
            <a:r>
              <a:rPr lang="en-US" u="sng" dirty="0"/>
              <a:t>:</a:t>
            </a:r>
            <a:endParaRPr u="sng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trike="noStrike" dirty="0" err="1"/>
              <a:t>Airtable</a:t>
            </a:r>
            <a:r>
              <a:rPr lang="en-US" strike="noStrike" dirty="0"/>
              <a:t> </a:t>
            </a:r>
            <a:r>
              <a:rPr lang="en-US" strike="noStrike" dirty="0" err="1"/>
              <a:t>Cobuilder</a:t>
            </a:r>
            <a:r>
              <a:rPr lang="en-US" strike="noStrike" dirty="0"/>
              <a:t>: </a:t>
            </a:r>
            <a:r>
              <a:rPr lang="en-US" strike="noStrike" dirty="0" err="1"/>
              <a:t>Permite</a:t>
            </a:r>
            <a:r>
              <a:rPr lang="en-US" strike="noStrike" dirty="0"/>
              <a:t> </a:t>
            </a:r>
            <a:r>
              <a:rPr lang="en-US" strike="noStrike" dirty="0" err="1"/>
              <a:t>criar</a:t>
            </a:r>
            <a:r>
              <a:rPr lang="en-US" strike="noStrike" dirty="0"/>
              <a:t> </a:t>
            </a:r>
            <a:r>
              <a:rPr lang="en-US" strike="noStrike" dirty="0" err="1"/>
              <a:t>aplicativos</a:t>
            </a:r>
            <a:r>
              <a:rPr lang="en-US" strike="noStrike" dirty="0"/>
              <a:t> </a:t>
            </a:r>
            <a:r>
              <a:rPr lang="en-US" strike="noStrike" dirty="0" err="1"/>
              <a:t>descrevendo</a:t>
            </a:r>
            <a:r>
              <a:rPr lang="en-US" strike="noStrike" dirty="0"/>
              <a:t> as </a:t>
            </a:r>
            <a:r>
              <a:rPr lang="en-US" strike="noStrike" dirty="0" err="1"/>
              <a:t>necessidades</a:t>
            </a:r>
            <a:r>
              <a:rPr lang="en-US" strike="noStrike" dirty="0"/>
              <a:t> </a:t>
            </a:r>
            <a:r>
              <a:rPr lang="en-US" strike="noStrike" dirty="0" err="1"/>
              <a:t>em</a:t>
            </a:r>
            <a:r>
              <a:rPr lang="en-US" strike="noStrike" dirty="0"/>
              <a:t> </a:t>
            </a:r>
            <a:r>
              <a:rPr lang="en-US" strike="noStrike" dirty="0" err="1"/>
              <a:t>linguagem</a:t>
            </a:r>
            <a:r>
              <a:rPr lang="en-US" strike="noStrike" dirty="0"/>
              <a:t> natural.</a:t>
            </a:r>
            <a:endParaRPr strike="noStrike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trike="noStrike" dirty="0" err="1"/>
              <a:t>AgentHub</a:t>
            </a:r>
            <a:r>
              <a:rPr lang="en-US" strike="noStrike" dirty="0"/>
              <a:t>: </a:t>
            </a:r>
            <a:r>
              <a:rPr lang="en-US" strike="noStrike" dirty="0" err="1"/>
              <a:t>Constrói</a:t>
            </a:r>
            <a:r>
              <a:rPr lang="en-US" strike="noStrike" dirty="0"/>
              <a:t> </a:t>
            </a:r>
            <a:r>
              <a:rPr lang="en-US" strike="noStrike" dirty="0" err="1"/>
              <a:t>fluxos</a:t>
            </a:r>
            <a:r>
              <a:rPr lang="en-US" strike="noStrike" dirty="0"/>
              <a:t> de </a:t>
            </a:r>
            <a:r>
              <a:rPr lang="en-US" strike="noStrike" dirty="0" err="1"/>
              <a:t>trabalho</a:t>
            </a:r>
            <a:r>
              <a:rPr lang="en-US" strike="noStrike" dirty="0"/>
              <a:t> de </a:t>
            </a:r>
            <a:r>
              <a:rPr lang="en-US" strike="noStrike" dirty="0" err="1"/>
              <a:t>automação</a:t>
            </a:r>
            <a:r>
              <a:rPr lang="en-US" strike="noStrike" dirty="0"/>
              <a:t> </a:t>
            </a:r>
            <a:r>
              <a:rPr lang="en-US" strike="noStrike" dirty="0" err="1"/>
              <a:t>usando</a:t>
            </a:r>
            <a:r>
              <a:rPr lang="en-US" strike="noStrike" dirty="0"/>
              <a:t> interfaces de </a:t>
            </a:r>
            <a:r>
              <a:rPr lang="en-US" strike="noStrike" dirty="0" err="1"/>
              <a:t>arrastar</a:t>
            </a:r>
            <a:r>
              <a:rPr lang="en-US" strike="noStrike" dirty="0"/>
              <a:t> e </a:t>
            </a:r>
            <a:r>
              <a:rPr lang="en-US" strike="noStrike" dirty="0" err="1"/>
              <a:t>soltar</a:t>
            </a:r>
            <a:r>
              <a:rPr lang="en-US" strike="noStrike" dirty="0"/>
              <a:t>.</a:t>
            </a:r>
            <a:endParaRPr strike="noStrike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trike="noStrike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trike="noStrike" dirty="0"/>
              <a:t>Project Astra: </a:t>
            </a:r>
            <a:r>
              <a:rPr lang="en-US" strike="noStrike" dirty="0" err="1"/>
              <a:t>Assistente</a:t>
            </a:r>
            <a:r>
              <a:rPr lang="en-US" strike="noStrike" dirty="0"/>
              <a:t> de IA universal com </a:t>
            </a:r>
            <a:r>
              <a:rPr lang="en-US" strike="noStrike" dirty="0" err="1"/>
              <a:t>capacidades</a:t>
            </a:r>
            <a:r>
              <a:rPr lang="en-US" strike="noStrike" dirty="0"/>
              <a:t> </a:t>
            </a:r>
            <a:r>
              <a:rPr lang="en-US" strike="noStrike" dirty="0" err="1"/>
              <a:t>multimodais</a:t>
            </a:r>
            <a:r>
              <a:rPr lang="en-US" strike="noStrike" dirty="0"/>
              <a:t> (</a:t>
            </a:r>
            <a:r>
              <a:rPr lang="en-US" strike="noStrike" dirty="0" err="1"/>
              <a:t>texto</a:t>
            </a:r>
            <a:r>
              <a:rPr lang="en-US" strike="noStrike" dirty="0"/>
              <a:t>, imagens, </a:t>
            </a:r>
            <a:r>
              <a:rPr lang="en-US" strike="noStrike" dirty="0" err="1"/>
              <a:t>áudio</a:t>
            </a:r>
            <a:r>
              <a:rPr lang="en-US" strike="noStrike" dirty="0"/>
              <a:t>).</a:t>
            </a:r>
            <a:endParaRPr strike="noStrike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trike="noStrike" dirty="0"/>
              <a:t>Gemini Live: </a:t>
            </a:r>
            <a:r>
              <a:rPr lang="en-US" strike="noStrike" dirty="0" err="1"/>
              <a:t>Melhora</a:t>
            </a:r>
            <a:r>
              <a:rPr lang="en-US" strike="noStrike" dirty="0"/>
              <a:t> </a:t>
            </a:r>
            <a:r>
              <a:rPr lang="en-US" strike="noStrike" dirty="0" err="1"/>
              <a:t>experiências</a:t>
            </a:r>
            <a:r>
              <a:rPr lang="en-US" strike="noStrike" dirty="0"/>
              <a:t> </a:t>
            </a:r>
            <a:r>
              <a:rPr lang="en-US" strike="noStrike" dirty="0" err="1"/>
              <a:t>móveis</a:t>
            </a:r>
            <a:r>
              <a:rPr lang="en-US" strike="noStrike" dirty="0"/>
              <a:t> com conversas </a:t>
            </a:r>
            <a:r>
              <a:rPr lang="en-US" strike="noStrike" dirty="0" err="1"/>
              <a:t>em</a:t>
            </a:r>
            <a:r>
              <a:rPr lang="en-US" strike="noStrike" dirty="0"/>
              <a:t> tempo real.</a:t>
            </a:r>
            <a:endParaRPr strike="noStrike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trike="noStrike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trike="noStrike" dirty="0"/>
              <a:t>Brain.ai: Sistema </a:t>
            </a:r>
            <a:r>
              <a:rPr lang="en-US" strike="noStrike" dirty="0" err="1"/>
              <a:t>operacional</a:t>
            </a:r>
            <a:r>
              <a:rPr lang="en-US" strike="noStrike" dirty="0"/>
              <a:t> de smartphone </a:t>
            </a:r>
            <a:r>
              <a:rPr lang="en-US" strike="noStrike" dirty="0" err="1"/>
              <a:t>baseado</a:t>
            </a:r>
            <a:r>
              <a:rPr lang="en-US" strike="noStrike" dirty="0"/>
              <a:t> </a:t>
            </a:r>
            <a:r>
              <a:rPr lang="en-US" strike="noStrike" dirty="0" err="1"/>
              <a:t>em</a:t>
            </a:r>
            <a:r>
              <a:rPr lang="en-US" strike="noStrike" dirty="0"/>
              <a:t> IA que </a:t>
            </a:r>
            <a:r>
              <a:rPr lang="en-US" strike="noStrike" dirty="0" err="1"/>
              <a:t>automatiza</a:t>
            </a:r>
            <a:r>
              <a:rPr lang="en-US" strike="noStrike" dirty="0"/>
              <a:t> </a:t>
            </a:r>
            <a:r>
              <a:rPr lang="en-US" strike="noStrike" dirty="0" err="1"/>
              <a:t>tarefas</a:t>
            </a:r>
            <a:r>
              <a:rPr lang="en-US" strike="noStrike" dirty="0"/>
              <a:t> e se </a:t>
            </a:r>
            <a:r>
              <a:rPr lang="en-US" strike="noStrike" dirty="0" err="1"/>
              <a:t>adapta</a:t>
            </a:r>
            <a:r>
              <a:rPr lang="en-US" strike="noStrike" dirty="0"/>
              <a:t> </a:t>
            </a:r>
            <a:r>
              <a:rPr lang="en-US" strike="noStrike" dirty="0" err="1"/>
              <a:t>ao</a:t>
            </a:r>
            <a:r>
              <a:rPr lang="en-US" strike="noStrike" dirty="0"/>
              <a:t> </a:t>
            </a:r>
            <a:r>
              <a:rPr lang="en-US" strike="noStrike" dirty="0" err="1"/>
              <a:t>comportamento</a:t>
            </a:r>
            <a:r>
              <a:rPr lang="en-US" strike="noStrike" dirty="0"/>
              <a:t> do </a:t>
            </a:r>
            <a:r>
              <a:rPr lang="en-US" strike="noStrike" dirty="0" err="1"/>
              <a:t>usuário</a:t>
            </a:r>
            <a:r>
              <a:rPr lang="en-US" strike="noStrike" dirty="0"/>
              <a:t>.</a:t>
            </a:r>
            <a:endParaRPr strike="noStrike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trike="noStrike" dirty="0"/>
              <a:t>Caixa </a:t>
            </a:r>
            <a:r>
              <a:rPr lang="en-US" strike="noStrike" dirty="0" err="1"/>
              <a:t>Geral</a:t>
            </a:r>
            <a:r>
              <a:rPr lang="en-US" strike="noStrike" dirty="0"/>
              <a:t> de </a:t>
            </a:r>
            <a:r>
              <a:rPr lang="en-US" strike="noStrike" dirty="0" err="1"/>
              <a:t>Depósitos</a:t>
            </a:r>
            <a:r>
              <a:rPr lang="en-US" strike="noStrike" dirty="0"/>
              <a:t>: </a:t>
            </a:r>
            <a:r>
              <a:rPr lang="en-US" strike="noStrike" dirty="0" err="1"/>
              <a:t>Assistente</a:t>
            </a:r>
            <a:r>
              <a:rPr lang="en-US" strike="noStrike" dirty="0"/>
              <a:t> virtual que </a:t>
            </a:r>
            <a:r>
              <a:rPr lang="en-US" strike="noStrike" dirty="0" err="1"/>
              <a:t>realiza</a:t>
            </a:r>
            <a:r>
              <a:rPr lang="en-US" strike="noStrike" dirty="0"/>
              <a:t> </a:t>
            </a:r>
            <a:r>
              <a:rPr lang="en-US" strike="noStrike" dirty="0" err="1"/>
              <a:t>tarefas</a:t>
            </a:r>
            <a:r>
              <a:rPr lang="en-US" strike="noStrike" dirty="0"/>
              <a:t> </a:t>
            </a:r>
            <a:r>
              <a:rPr lang="en-US" strike="noStrike" dirty="0" err="1"/>
              <a:t>bancárias</a:t>
            </a:r>
            <a:r>
              <a:rPr lang="en-US" strike="noStrike" dirty="0"/>
              <a:t> via </a:t>
            </a:r>
            <a:r>
              <a:rPr lang="en-US" strike="noStrike" dirty="0" err="1"/>
              <a:t>linguagem</a:t>
            </a:r>
            <a:r>
              <a:rPr lang="en-US" strike="noStrike" dirty="0"/>
              <a:t> natural.</a:t>
            </a:r>
            <a:endParaRPr strike="noStrike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trike="noStrike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trike="noStrike" dirty="0"/>
              <a:t>Stripe: </a:t>
            </a:r>
            <a:r>
              <a:rPr lang="en-US" strike="noStrike" dirty="0" err="1"/>
              <a:t>Usa</a:t>
            </a:r>
            <a:r>
              <a:rPr lang="en-US" strike="noStrike" dirty="0"/>
              <a:t> GPT-4 para </a:t>
            </a:r>
            <a:r>
              <a:rPr lang="en-US" strike="noStrike" dirty="0" err="1"/>
              <a:t>analisar</a:t>
            </a:r>
            <a:r>
              <a:rPr lang="en-US" strike="noStrike" dirty="0"/>
              <a:t> e </a:t>
            </a:r>
            <a:r>
              <a:rPr lang="en-US" strike="noStrike" dirty="0" err="1"/>
              <a:t>resumir</a:t>
            </a:r>
            <a:r>
              <a:rPr lang="en-US" strike="noStrike" dirty="0"/>
              <a:t> </a:t>
            </a:r>
            <a:r>
              <a:rPr lang="en-US" strike="noStrike" dirty="0" err="1"/>
              <a:t>grandes</a:t>
            </a:r>
            <a:r>
              <a:rPr lang="en-US" strike="noStrike" dirty="0"/>
              <a:t> volumes de dados </a:t>
            </a:r>
            <a:r>
              <a:rPr lang="en-US" strike="noStrike" dirty="0" err="1"/>
              <a:t>rapidamente</a:t>
            </a:r>
            <a:r>
              <a:rPr lang="en-US" strike="noStrike" dirty="0"/>
              <a:t>.</a:t>
            </a:r>
            <a:endParaRPr strike="noStrike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trike="noStrike" dirty="0"/>
              <a:t>Be My Eyes: </a:t>
            </a:r>
            <a:r>
              <a:rPr lang="en-US" strike="noStrike" dirty="0" err="1"/>
              <a:t>Usa</a:t>
            </a:r>
            <a:r>
              <a:rPr lang="en-US" strike="noStrike" dirty="0"/>
              <a:t> GPT para </a:t>
            </a:r>
            <a:r>
              <a:rPr lang="en-US" strike="noStrike" dirty="0" err="1"/>
              <a:t>ajudar</a:t>
            </a:r>
            <a:r>
              <a:rPr lang="en-US" strike="noStrike" dirty="0"/>
              <a:t> a </a:t>
            </a:r>
            <a:r>
              <a:rPr lang="en-US" strike="noStrike" dirty="0" err="1"/>
              <a:t>comunidade</a:t>
            </a:r>
            <a:r>
              <a:rPr lang="en-US" strike="noStrike" dirty="0"/>
              <a:t> de </a:t>
            </a:r>
            <a:r>
              <a:rPr lang="en-US" strike="noStrike" dirty="0" err="1"/>
              <a:t>cegos</a:t>
            </a:r>
            <a:r>
              <a:rPr lang="en-US" strike="noStrike" dirty="0"/>
              <a:t> e </a:t>
            </a:r>
            <a:r>
              <a:rPr lang="en-US" strike="noStrike" dirty="0" err="1"/>
              <a:t>deficientes</a:t>
            </a:r>
            <a:r>
              <a:rPr lang="en-US" strike="noStrike" dirty="0"/>
              <a:t> </a:t>
            </a:r>
            <a:r>
              <a:rPr lang="en-US" strike="noStrike" dirty="0" err="1"/>
              <a:t>visuais</a:t>
            </a:r>
            <a:r>
              <a:rPr lang="en-US" strike="noStrike" dirty="0"/>
              <a:t> com </a:t>
            </a:r>
            <a:r>
              <a:rPr lang="en-US" strike="noStrike" dirty="0" err="1"/>
              <a:t>interpretação</a:t>
            </a:r>
            <a:r>
              <a:rPr lang="en-US" strike="noStrike" dirty="0"/>
              <a:t> visual.</a:t>
            </a:r>
            <a:endParaRPr strike="noStrik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trike="noStrik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Para a </a:t>
            </a:r>
            <a:r>
              <a:rPr lang="en-US" sz="1200" dirty="0" err="1"/>
              <a:t>arquitetura</a:t>
            </a:r>
            <a:r>
              <a:rPr lang="en-US" sz="1200" dirty="0"/>
              <a:t>…</a:t>
            </a:r>
          </a:p>
        </p:txBody>
      </p:sp>
      <p:sp>
        <p:nvSpPr>
          <p:cNvPr id="2466" name="Google Shape;24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1" name="Google Shape;2481;p1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 </a:t>
            </a:r>
            <a:r>
              <a:rPr lang="en-US" dirty="0" err="1"/>
              <a:t>implementar-mos</a:t>
            </a:r>
            <a:r>
              <a:rPr lang="en-US" dirty="0"/>
              <a:t>,...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De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, </a:t>
            </a:r>
            <a:r>
              <a:rPr lang="en-US" dirty="0" err="1"/>
              <a:t>devido</a:t>
            </a:r>
            <a:r>
              <a:rPr lang="en-US" dirty="0"/>
              <a:t> à </a:t>
            </a:r>
            <a:r>
              <a:rPr lang="en-US" dirty="0" err="1"/>
              <a:t>excelente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preço</a:t>
            </a:r>
            <a:r>
              <a:rPr lang="en-US" dirty="0"/>
              <a:t>/performance, </a:t>
            </a:r>
            <a:r>
              <a:rPr lang="en-US" dirty="0" err="1"/>
              <a:t>escolhemos</a:t>
            </a:r>
            <a:r>
              <a:rPr lang="en-US" dirty="0"/>
              <a:t> o GPT-4o mini…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compararmos</a:t>
            </a:r>
            <a:r>
              <a:rPr lang="en-US" dirty="0"/>
              <a:t> </a:t>
            </a:r>
            <a:r>
              <a:rPr lang="en-US" dirty="0" err="1"/>
              <a:t>bechmarks</a:t>
            </a:r>
            <a:r>
              <a:rPr lang="en-US" dirty="0"/>
              <a:t>,…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… </a:t>
            </a:r>
            <a:r>
              <a:rPr lang="en-US" dirty="0" err="1"/>
              <a:t>onde</a:t>
            </a:r>
            <a:r>
              <a:rPr lang="en-US" dirty="0"/>
              <a:t> o GPT 4 e 4o mini se </a:t>
            </a:r>
            <a:r>
              <a:rPr lang="en-US" b="0" i="0" u="none" dirty="0" err="1">
                <a:effectLst/>
                <a:latin typeface="Arial" panose="020B0604020202020204" pitchFamily="34" charset="0"/>
              </a:rPr>
              <a:t>sobressaem</a:t>
            </a:r>
            <a:r>
              <a:rPr lang="en-US" b="0" i="0" u="none" dirty="0">
                <a:effectLst/>
                <a:latin typeface="Arial" panose="020B0604020202020204" pitchFamily="34" charset="0"/>
              </a:rPr>
              <a:t>, </a:t>
            </a:r>
            <a:r>
              <a:rPr lang="en-US" b="0" i="0" u="none" dirty="0" err="1">
                <a:effectLst/>
                <a:latin typeface="Arial" panose="020B0604020202020204" pitchFamily="34" charset="0"/>
              </a:rPr>
              <a:t>quer</a:t>
            </a:r>
            <a:r>
              <a:rPr lang="en-US" b="0" i="0" u="non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effectLst/>
                <a:latin typeface="Arial" panose="020B0604020202020204" pitchFamily="34" charset="0"/>
              </a:rPr>
              <a:t>seja</a:t>
            </a:r>
            <a:r>
              <a:rPr lang="en-US" b="0" i="0" u="non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effectLst/>
                <a:latin typeface="Arial" panose="020B0604020202020204" pitchFamily="34" charset="0"/>
              </a:rPr>
              <a:t>em</a:t>
            </a:r>
            <a:r>
              <a:rPr lang="en-US" b="0" i="0" u="non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effectLst/>
                <a:latin typeface="Arial" panose="020B0604020202020204" pitchFamily="34" charset="0"/>
              </a:rPr>
              <a:t>geração</a:t>
            </a:r>
            <a:r>
              <a:rPr lang="en-US" b="0" i="0" u="none" dirty="0">
                <a:effectLst/>
                <a:latin typeface="Arial" panose="020B0604020202020204" pitchFamily="34" charset="0"/>
              </a:rPr>
              <a:t> de Código, </a:t>
            </a:r>
            <a:r>
              <a:rPr lang="en-US" b="0" i="0" u="none" dirty="0" err="1">
                <a:effectLst/>
                <a:latin typeface="Arial" panose="020B0604020202020204" pitchFamily="34" charset="0"/>
              </a:rPr>
              <a:t>creatividade</a:t>
            </a:r>
            <a:r>
              <a:rPr lang="en-US" b="0" i="0" u="non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effectLst/>
                <a:latin typeface="Arial" panose="020B0604020202020204" pitchFamily="34" charset="0"/>
              </a:rPr>
              <a:t>ou</a:t>
            </a:r>
            <a:r>
              <a:rPr lang="en-US" b="0" i="0" u="non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effectLst/>
                <a:latin typeface="Arial" panose="020B0604020202020204" pitchFamily="34" charset="0"/>
              </a:rPr>
              <a:t>racíocinio</a:t>
            </a:r>
            <a:r>
              <a:rPr lang="en-US" b="0" i="0" u="none" dirty="0">
                <a:effectLst/>
                <a:latin typeface="Arial" panose="020B0604020202020204" pitchFamily="34" charset="0"/>
              </a:rPr>
              <a:t>… (e)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1" u="none" dirty="0" err="1">
                <a:effectLst/>
                <a:latin typeface="Arial" panose="020B0604020202020204" pitchFamily="34" charset="0"/>
              </a:rPr>
              <a:t>Passar</a:t>
            </a:r>
            <a:r>
              <a:rPr lang="en-US" b="1" i="1" u="none" dirty="0">
                <a:effectLst/>
                <a:latin typeface="Arial" panose="020B0604020202020204" pitchFamily="34" charset="0"/>
              </a:rPr>
              <a:t> slide</a:t>
            </a:r>
            <a:endParaRPr lang="en-US" b="1" i="1" u="none" dirty="0"/>
          </a:p>
        </p:txBody>
      </p:sp>
      <p:sp>
        <p:nvSpPr>
          <p:cNvPr id="2482" name="Google Shape;2482;p1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>
          <a:extLst>
            <a:ext uri="{FF2B5EF4-FFF2-40B4-BE49-F238E27FC236}">
              <a16:creationId xmlns:a16="http://schemas.microsoft.com/office/drawing/2014/main" id="{C1AEAAF0-B85A-81E7-2267-999D81BE3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14:notes">
            <a:extLst>
              <a:ext uri="{FF2B5EF4-FFF2-40B4-BE49-F238E27FC236}">
                <a16:creationId xmlns:a16="http://schemas.microsoft.com/office/drawing/2014/main" id="{EC894FCB-DCC4-150C-E39E-2ED0EB20BE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1" name="Google Shape;2481;p14:notes">
            <a:extLst>
              <a:ext uri="{FF2B5EF4-FFF2-40B4-BE49-F238E27FC236}">
                <a16:creationId xmlns:a16="http://schemas.microsoft.com/office/drawing/2014/main" id="{91457D5B-4FD3-D559-4568-665F08B5E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(e) </a:t>
            </a:r>
            <a:r>
              <a:rPr lang="en-US" dirty="0" err="1"/>
              <a:t>Testamos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estes</a:t>
            </a:r>
            <a:r>
              <a:rPr lang="en-US" dirty="0"/>
              <a:t> que </a:t>
            </a:r>
            <a:r>
              <a:rPr lang="en-US" dirty="0" err="1"/>
              <a:t>achamos</a:t>
            </a:r>
            <a:r>
              <a:rPr lang="en-US" dirty="0"/>
              <a:t> 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com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capacidade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de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serem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usados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no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assitente</a:t>
            </a:r>
            <a:endParaRPr lang="en-US" b="0" i="0" dirty="0">
              <a:solidFill>
                <a:srgbClr val="595959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i="0" dirty="0">
              <a:solidFill>
                <a:srgbClr val="595959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Adicionamos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o GPT 3.5 pois é o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mais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rápido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a responder e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pretendiamos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perceber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tambem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qualidade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das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suas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respostas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i="0" dirty="0">
              <a:solidFill>
                <a:srgbClr val="595959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O que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acontecia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é que o GPT 3.5,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por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vezes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tinha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dificuldade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em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gerar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codigo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functional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i="0" dirty="0">
              <a:solidFill>
                <a:srgbClr val="595959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O GPT 4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tinha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respostas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de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qualidade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mas é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bastante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caro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, o que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mesmo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respondendo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de forma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coerente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quando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 err="1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pensando</a:t>
            </a:r>
            <a:r>
              <a:rPr lang="en-US" b="0" i="0" dirty="0">
                <a:solidFill>
                  <a:srgbClr val="595959"/>
                </a:solidFill>
                <a:effectLst/>
                <a:latin typeface="Georgia" panose="02040502050405020303" pitchFamily="18" charset="0"/>
              </a:rPr>
              <a:t> para </a:t>
            </a:r>
            <a:r>
              <a:rPr lang="pt-BR" dirty="0"/>
              <a:t>implementar em larga escala, torna-se dificil de usar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dirty="0"/>
              <a:t>Por isso o 4o mini, além de já disponível como serviço na Azure, sobre a qual a infraestrutura de Skills Workflow acenta, facilitando na integração… aprensenta respostas fiáveis e muito mais em conta</a:t>
            </a:r>
          </a:p>
        </p:txBody>
      </p:sp>
      <p:sp>
        <p:nvSpPr>
          <p:cNvPr id="2482" name="Google Shape;2482;p14:notes">
            <a:extLst>
              <a:ext uri="{FF2B5EF4-FFF2-40B4-BE49-F238E27FC236}">
                <a16:creationId xmlns:a16="http://schemas.microsoft.com/office/drawing/2014/main" id="{91B2E2BE-6721-2C82-B3E9-3B07407599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1342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>
          <a:extLst>
            <a:ext uri="{FF2B5EF4-FFF2-40B4-BE49-F238E27FC236}">
              <a16:creationId xmlns:a16="http://schemas.microsoft.com/office/drawing/2014/main" id="{454485BF-FA68-96A5-DC35-732FC0364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14:notes">
            <a:extLst>
              <a:ext uri="{FF2B5EF4-FFF2-40B4-BE49-F238E27FC236}">
                <a16:creationId xmlns:a16="http://schemas.microsoft.com/office/drawing/2014/main" id="{687B1591-A4D1-4190-306A-F11F651D7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1" name="Google Shape;2481;p14:notes">
            <a:extLst>
              <a:ext uri="{FF2B5EF4-FFF2-40B4-BE49-F238E27FC236}">
                <a16:creationId xmlns:a16="http://schemas.microsoft.com/office/drawing/2014/main" id="{D6E50CC0-619E-4B7F-C9EC-C076C968B8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Depois pesquisamos por formas de utilizar os LLMs,… encontramos opções como: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/>
              <a:t>Azure Bot ou o Google Dialogflow, que facilitam qualquer um na criação de um assistente, mas que apresentavam pouca personalização…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/>
              <a:t>Ou o que chamámos de “assistente distribuído”, e que em vez de um chat para falar com o assistente, ele teria as funcionalidades espalhas pelas tais micro-aplicações. Mas,…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acabamos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 o Semantic Kernel…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Integrar</a:t>
            </a:r>
            <a:r>
              <a:rPr lang="en-US" dirty="0"/>
              <a:t> </a:t>
            </a:r>
            <a:r>
              <a:rPr lang="en-US" dirty="0" err="1"/>
              <a:t>regras</a:t>
            </a:r>
            <a:r>
              <a:rPr lang="en-US" dirty="0"/>
              <a:t>, e </a:t>
            </a:r>
            <a:r>
              <a:rPr lang="en-US" dirty="0" err="1"/>
              <a:t>lógica</a:t>
            </a:r>
            <a:r>
              <a:rPr lang="en-US" dirty="0"/>
              <a:t> </a:t>
            </a:r>
            <a:r>
              <a:rPr lang="en-US" dirty="0" err="1"/>
              <a:t>personalizavel</a:t>
            </a:r>
            <a:r>
              <a:rPr lang="en-US" dirty="0"/>
              <a:t>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Ajudar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integração</a:t>
            </a:r>
            <a:r>
              <a:rPr lang="en-US" dirty="0"/>
              <a:t> e </a:t>
            </a:r>
            <a:r>
              <a:rPr lang="en-US" dirty="0" err="1"/>
              <a:t>uso</a:t>
            </a:r>
            <a:r>
              <a:rPr lang="en-US" dirty="0"/>
              <a:t> do LLM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 </a:t>
            </a:r>
            <a:r>
              <a:rPr lang="en-US" dirty="0" err="1"/>
              <a:t>facilitar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adição</a:t>
            </a:r>
            <a:r>
              <a:rPr lang="en-US" dirty="0"/>
              <a:t> de 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O Semantic Kernel é um SDK </a:t>
            </a:r>
            <a:r>
              <a:rPr lang="en-US" dirty="0" err="1"/>
              <a:t>usado</a:t>
            </a:r>
            <a:r>
              <a:rPr lang="en-US" dirty="0"/>
              <a:t> no backend, que </a:t>
            </a:r>
            <a:r>
              <a:rPr lang="en-US" dirty="0" err="1"/>
              <a:t>facilita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serviço</a:t>
            </a:r>
            <a:r>
              <a:rPr lang="en-US" dirty="0"/>
              <a:t> do LLM e… Integra as tais “</a:t>
            </a:r>
            <a:r>
              <a:rPr lang="en-US" dirty="0" err="1"/>
              <a:t>Promtps</a:t>
            </a:r>
            <a:r>
              <a:rPr lang="en-US" dirty="0"/>
              <a:t>” que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denominam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Semantic Functions, </a:t>
            </a:r>
            <a:r>
              <a:rPr lang="en-US" dirty="0" err="1"/>
              <a:t>enviadas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modelo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É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salientar</a:t>
            </a:r>
            <a:r>
              <a:rPr lang="en-US" dirty="0"/>
              <a:t> que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Recurso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chamadas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para </a:t>
            </a:r>
            <a:r>
              <a:rPr lang="en-US" dirty="0" err="1"/>
              <a:t>atingir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propósito</a:t>
            </a:r>
            <a:r>
              <a:rPr lang="en-US" dirty="0"/>
              <a:t>. O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“</a:t>
            </a:r>
            <a:r>
              <a:rPr lang="en-US" dirty="0" err="1"/>
              <a:t>Promps</a:t>
            </a:r>
            <a:r>
              <a:rPr lang="en-US" dirty="0"/>
              <a:t>”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 </a:t>
            </a:r>
            <a:r>
              <a:rPr lang="en-US" dirty="0" err="1"/>
              <a:t>concreta</a:t>
            </a:r>
            <a:r>
              <a:rPr lang="en-US" dirty="0"/>
              <a:t>,… </a:t>
            </a:r>
            <a:r>
              <a:rPr lang="en-US" dirty="0" err="1"/>
              <a:t>como</a:t>
            </a:r>
            <a:r>
              <a:rPr lang="en-US" dirty="0"/>
              <a:t>, </a:t>
            </a:r>
            <a:r>
              <a:rPr lang="en-US" dirty="0" err="1"/>
              <a:t>resumir</a:t>
            </a:r>
            <a:r>
              <a:rPr lang="en-US" dirty="0"/>
              <a:t>, </a:t>
            </a:r>
            <a:r>
              <a:rPr lang="en-US" dirty="0" err="1"/>
              <a:t>gerar</a:t>
            </a:r>
            <a:r>
              <a:rPr lang="en-US" dirty="0"/>
              <a:t> queries, </a:t>
            </a:r>
            <a:r>
              <a:rPr lang="en-US" dirty="0" err="1"/>
              <a:t>ou</a:t>
            </a:r>
            <a:r>
              <a:rPr lang="en-US" dirty="0"/>
              <a:t> responder com base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certa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endParaRPr lang="en-US" dirty="0"/>
          </a:p>
        </p:txBody>
      </p:sp>
      <p:sp>
        <p:nvSpPr>
          <p:cNvPr id="2482" name="Google Shape;2482;p14:notes">
            <a:extLst>
              <a:ext uri="{FF2B5EF4-FFF2-40B4-BE49-F238E27FC236}">
                <a16:creationId xmlns:a16="http://schemas.microsoft.com/office/drawing/2014/main" id="{248B635B-5BBB-2E8B-38A8-BF122432B3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7872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5" name="Google Shape;25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Defenimos</a:t>
            </a:r>
            <a:r>
              <a:rPr lang="en-US" dirty="0"/>
              <a:t>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IU que 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interagir</a:t>
            </a:r>
            <a:r>
              <a:rPr lang="en-US" dirty="0"/>
              <a:t> com o </a:t>
            </a:r>
            <a:r>
              <a:rPr lang="en-US" dirty="0" err="1"/>
              <a:t>assistente</a:t>
            </a:r>
            <a:r>
              <a:rPr lang="en-US" dirty="0"/>
              <a:t>… e que </a:t>
            </a:r>
            <a:r>
              <a:rPr lang="en-US" b="0" i="0" u="none" dirty="0" err="1"/>
              <a:t>que</a:t>
            </a:r>
            <a:r>
              <a:rPr lang="en-US" b="0" i="0" u="none" dirty="0"/>
              <a:t> </a:t>
            </a:r>
            <a:r>
              <a:rPr lang="en-US" b="0" i="0" u="none" dirty="0" err="1"/>
              <a:t>está</a:t>
            </a:r>
            <a:r>
              <a:rPr lang="en-US" b="0" i="0" u="none" dirty="0"/>
              <a:t> </a:t>
            </a:r>
            <a:r>
              <a:rPr lang="en-US" b="0" i="0" u="none" dirty="0" err="1"/>
              <a:t>acessivél</a:t>
            </a:r>
            <a:r>
              <a:rPr lang="en-US" b="0" i="0" u="none" dirty="0"/>
              <a:t> </a:t>
            </a:r>
            <a:r>
              <a:rPr lang="en-US" b="0" i="0" u="none" dirty="0" err="1"/>
              <a:t>em</a:t>
            </a:r>
            <a:r>
              <a:rPr lang="en-US" b="0" i="0" u="none" dirty="0"/>
              <a:t> </a:t>
            </a:r>
            <a:r>
              <a:rPr lang="en-US" b="0" i="0" u="none" dirty="0" err="1"/>
              <a:t>qualquer</a:t>
            </a:r>
            <a:r>
              <a:rPr lang="en-US" b="0" i="0" u="none" dirty="0"/>
              <a:t> </a:t>
            </a:r>
            <a:r>
              <a:rPr lang="en-US" b="0" i="0" u="none" dirty="0" err="1"/>
              <a:t>lugar</a:t>
            </a:r>
            <a:r>
              <a:rPr lang="en-US" b="0" i="0" u="none" dirty="0"/>
              <a:t> </a:t>
            </a:r>
            <a:r>
              <a:rPr lang="en-US" b="0" i="0" u="none" dirty="0" err="1"/>
              <a:t>na</a:t>
            </a:r>
            <a:r>
              <a:rPr lang="en-US" b="0" i="0" u="none" dirty="0"/>
              <a:t> </a:t>
            </a:r>
            <a:r>
              <a:rPr lang="en-US" b="0" i="0" u="none" dirty="0" err="1"/>
              <a:t>plataforma</a:t>
            </a:r>
            <a:endParaRPr lang="en-US" b="1" i="1" u="non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 flow </a:t>
            </a:r>
            <a:r>
              <a:rPr lang="en-US" dirty="0" err="1"/>
              <a:t>começa</a:t>
            </a:r>
            <a:r>
              <a:rPr lang="en-US" dirty="0"/>
              <a:t> logo </a:t>
            </a:r>
            <a:r>
              <a:rPr lang="en-US" dirty="0" err="1"/>
              <a:t>após</a:t>
            </a:r>
            <a:r>
              <a:rPr lang="en-US" dirty="0"/>
              <a:t> o </a:t>
            </a:r>
            <a:r>
              <a:rPr lang="en-US" dirty="0" err="1"/>
              <a:t>utilizador</a:t>
            </a:r>
            <a:r>
              <a:rPr lang="en-US" dirty="0"/>
              <a:t> submeter um input,…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Do </a:t>
            </a:r>
            <a:r>
              <a:rPr lang="en-US" dirty="0" err="1"/>
              <a:t>lado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é sempre </a:t>
            </a: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para se saber a </a:t>
            </a:r>
            <a:r>
              <a:rPr lang="en-US" dirty="0" err="1"/>
              <a:t>intenção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</a:t>
            </a:r>
            <a:r>
              <a:rPr lang="en-US" dirty="0" err="1"/>
              <a:t>ás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… 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dirty="0" err="1"/>
              <a:t>Após</a:t>
            </a:r>
            <a:r>
              <a:rPr lang="en-US" dirty="0"/>
              <a:t> a </a:t>
            </a:r>
            <a:r>
              <a:rPr lang="en-US" dirty="0" err="1"/>
              <a:t>resposta</a:t>
            </a:r>
            <a:r>
              <a:rPr lang="en-US" dirty="0"/>
              <a:t>, é </a:t>
            </a: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consoante</a:t>
            </a:r>
            <a:r>
              <a:rPr lang="en-US" dirty="0"/>
              <a:t> a </a:t>
            </a:r>
            <a:r>
              <a:rPr lang="en-US" dirty="0" err="1"/>
              <a:t>intenção</a:t>
            </a:r>
            <a:r>
              <a:rPr lang="en-US" dirty="0"/>
              <a:t>, e que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proceder</a:t>
            </a:r>
            <a:r>
              <a:rPr lang="en-US" dirty="0"/>
              <a:t> á </a:t>
            </a:r>
            <a:r>
              <a:rPr lang="en-US" dirty="0" err="1"/>
              <a:t>execução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 que o </a:t>
            </a:r>
            <a:r>
              <a:rPr lang="en-US" dirty="0" err="1"/>
              <a:t>assistente</a:t>
            </a:r>
            <a:r>
              <a:rPr lang="en-US" dirty="0"/>
              <a:t> </a:t>
            </a:r>
            <a:r>
              <a:rPr lang="en-US" dirty="0" err="1"/>
              <a:t>suporta</a:t>
            </a:r>
            <a:r>
              <a:rPr lang="en-US" dirty="0"/>
              <a:t>…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É de salientar que: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 backend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retorna</a:t>
            </a:r>
            <a:r>
              <a:rPr lang="en-US" dirty="0"/>
              <a:t> dados </a:t>
            </a:r>
            <a:r>
              <a:rPr lang="en-US" dirty="0" err="1"/>
              <a:t>produzidos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LLM,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guarda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estado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 o</a:t>
            </a:r>
            <a:r>
              <a:rPr lang="pt-BR" dirty="0"/>
              <a:t> lado do cliente além de saber o que fazer com as respostas do backend … ele guarda o histórico da conversa, e pequenas configurações relacionadas com a linguagem, data e hora, nome do utilizador, etc…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Então</a:t>
            </a:r>
            <a:r>
              <a:rPr lang="en-US" dirty="0"/>
              <a:t>…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implementação</a:t>
            </a:r>
            <a:r>
              <a:rPr lang="en-US" dirty="0"/>
              <a:t> das </a:t>
            </a:r>
            <a:r>
              <a:rPr lang="en-US" dirty="0" err="1"/>
              <a:t>funcionalidades</a:t>
            </a:r>
            <a:r>
              <a:rPr lang="en-US" dirty="0"/>
              <a:t>…</a:t>
            </a:r>
          </a:p>
        </p:txBody>
      </p:sp>
      <p:sp>
        <p:nvSpPr>
          <p:cNvPr id="2570" name="Google Shape;25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9" name="Google Shape;2579;p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Primeiramente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sempre </a:t>
            </a:r>
            <a:r>
              <a:rPr lang="en-US" dirty="0" err="1"/>
              <a:t>realizada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da </a:t>
            </a:r>
            <a:r>
              <a:rPr lang="en-US" dirty="0" err="1"/>
              <a:t>produção</a:t>
            </a:r>
            <a:r>
              <a:rPr lang="en-US" dirty="0"/>
              <a:t> da </a:t>
            </a:r>
            <a:r>
              <a:rPr lang="en-US" dirty="0" err="1"/>
              <a:t>resposta</a:t>
            </a:r>
            <a:r>
              <a:rPr lang="en-US" dirty="0"/>
              <a:t>, </a:t>
            </a:r>
            <a:r>
              <a:rPr lang="en-US" dirty="0" err="1"/>
              <a:t>escolhendo</a:t>
            </a:r>
            <a:r>
              <a:rPr lang="en-US" dirty="0"/>
              <a:t> de entre as </a:t>
            </a:r>
            <a:r>
              <a:rPr lang="en-US" dirty="0" err="1"/>
              <a:t>funcionalidades</a:t>
            </a:r>
            <a:r>
              <a:rPr lang="en-US" dirty="0"/>
              <a:t> </a:t>
            </a:r>
            <a:r>
              <a:rPr lang="en-US" dirty="0" err="1"/>
              <a:t>disponiveis</a:t>
            </a:r>
            <a:r>
              <a:rPr lang="en-US" dirty="0"/>
              <a:t> a que </a:t>
            </a:r>
            <a:r>
              <a:rPr lang="en-US" dirty="0" err="1"/>
              <a:t>vai</a:t>
            </a:r>
            <a:r>
              <a:rPr lang="en-US" dirty="0"/>
              <a:t> de </a:t>
            </a:r>
            <a:r>
              <a:rPr lang="en-US" dirty="0" err="1"/>
              <a:t>encontro</a:t>
            </a:r>
            <a:r>
              <a:rPr lang="en-US" dirty="0"/>
              <a:t> à </a:t>
            </a:r>
            <a:r>
              <a:rPr lang="en-US" dirty="0" err="1"/>
              <a:t>intenção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“Prompts” que </a:t>
            </a:r>
            <a:r>
              <a:rPr lang="en-US" dirty="0" err="1"/>
              <a:t>tenho</a:t>
            </a:r>
            <a:r>
              <a:rPr lang="en-US" dirty="0"/>
              <a:t> </a:t>
            </a:r>
            <a:r>
              <a:rPr lang="en-US" dirty="0" err="1"/>
              <a:t>mencionado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b="1" i="1" dirty="0"/>
              <a:t>*</a:t>
            </a:r>
            <a:r>
              <a:rPr lang="en-US" dirty="0"/>
              <a:t> … 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enviadas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para </a:t>
            </a:r>
            <a:r>
              <a:rPr lang="en-US" dirty="0" err="1"/>
              <a:t>produzir</a:t>
            </a:r>
            <a:r>
              <a:rPr lang="en-US" dirty="0"/>
              <a:t> </a:t>
            </a:r>
            <a:r>
              <a:rPr lang="en-US" dirty="0" err="1"/>
              <a:t>determinadas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, … </a:t>
            </a:r>
            <a:r>
              <a:rPr lang="en-US" dirty="0" err="1"/>
              <a:t>injetando</a:t>
            </a:r>
            <a:r>
              <a:rPr lang="en-US" dirty="0"/>
              <a:t> </a:t>
            </a:r>
            <a:r>
              <a:rPr lang="en-US" dirty="0" err="1"/>
              <a:t>contexto</a:t>
            </a:r>
            <a:r>
              <a:rPr lang="en-US" dirty="0"/>
              <a:t> para o LLM.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,…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dirty="0" err="1"/>
              <a:t>nome</a:t>
            </a:r>
            <a:r>
              <a:rPr lang="en-US" dirty="0"/>
              <a:t> do user, </a:t>
            </a:r>
            <a:r>
              <a:rPr lang="en-US" dirty="0" err="1"/>
              <a:t>ou</a:t>
            </a:r>
            <a:r>
              <a:rPr lang="en-US" dirty="0"/>
              <a:t> a data e hora </a:t>
            </a:r>
            <a:r>
              <a:rPr lang="en-US" dirty="0" err="1"/>
              <a:t>atual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dirty="0" err="1"/>
              <a:t>historico</a:t>
            </a:r>
            <a:r>
              <a:rPr lang="en-US" dirty="0"/>
              <a:t> de 3 </a:t>
            </a:r>
            <a:r>
              <a:rPr lang="en-US" dirty="0" err="1"/>
              <a:t>perguntas</a:t>
            </a:r>
            <a:r>
              <a:rPr lang="en-US" dirty="0"/>
              <a:t> e </a:t>
            </a:r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feitas</a:t>
            </a:r>
            <a:r>
              <a:rPr lang="en-US" dirty="0"/>
              <a:t>…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exagerar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tokens, que </a:t>
            </a:r>
            <a:r>
              <a:rPr lang="en-US" dirty="0" err="1"/>
              <a:t>além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afentam</a:t>
            </a:r>
            <a:r>
              <a:rPr lang="en-US" dirty="0"/>
              <a:t> o </a:t>
            </a:r>
            <a:r>
              <a:rPr lang="en-US" dirty="0" err="1"/>
              <a:t>contexto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 a </a:t>
            </a:r>
            <a:r>
              <a:rPr lang="en-US" dirty="0" err="1"/>
              <a:t>estrutura</a:t>
            </a:r>
            <a:r>
              <a:rPr lang="en-US" dirty="0"/>
              <a:t> da </a:t>
            </a:r>
            <a:r>
              <a:rPr lang="en-US" dirty="0" err="1"/>
              <a:t>resposta</a:t>
            </a:r>
            <a:r>
              <a:rPr lang="en-US" dirty="0"/>
              <a:t> para que o </a:t>
            </a:r>
            <a:r>
              <a:rPr lang="en-US" dirty="0" err="1"/>
              <a:t>serviço</a:t>
            </a:r>
            <a:r>
              <a:rPr lang="en-US" dirty="0"/>
              <a:t> a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ler</a:t>
            </a:r>
            <a:endParaRPr lang="en-US" dirty="0"/>
          </a:p>
        </p:txBody>
      </p:sp>
      <p:sp>
        <p:nvSpPr>
          <p:cNvPr id="2580" name="Google Shape;2580;p1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8" name="Google Shape;2588;p1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>
                <a:latin typeface="+mn-lt"/>
              </a:rPr>
              <a:t>Após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descoberta</a:t>
            </a:r>
            <a:r>
              <a:rPr lang="en-US" dirty="0">
                <a:latin typeface="+mn-lt"/>
              </a:rPr>
              <a:t> da </a:t>
            </a:r>
            <a:r>
              <a:rPr lang="en-US" dirty="0" err="1">
                <a:latin typeface="+mn-lt"/>
              </a:rPr>
              <a:t>intenção</a:t>
            </a:r>
            <a:r>
              <a:rPr lang="en-US" dirty="0">
                <a:latin typeface="+mn-lt"/>
              </a:rPr>
              <a:t>, no </a:t>
            </a:r>
            <a:r>
              <a:rPr lang="en-US" dirty="0" err="1">
                <a:latin typeface="+mn-lt"/>
              </a:rPr>
              <a:t>caso</a:t>
            </a:r>
            <a:r>
              <a:rPr lang="en-US" dirty="0">
                <a:latin typeface="+mn-lt"/>
              </a:rPr>
              <a:t> de ser </a:t>
            </a:r>
            <a:r>
              <a:rPr lang="en-US" dirty="0" err="1">
                <a:latin typeface="+mn-lt"/>
              </a:rPr>
              <a:t>dirigida</a:t>
            </a:r>
            <a:r>
              <a:rPr lang="en-US" dirty="0">
                <a:latin typeface="+mn-lt"/>
              </a:rPr>
              <a:t> à </a:t>
            </a:r>
            <a:r>
              <a:rPr lang="en-US" dirty="0" err="1">
                <a:latin typeface="+mn-lt"/>
              </a:rPr>
              <a:t>analise</a:t>
            </a:r>
            <a:r>
              <a:rPr lang="en-US" dirty="0">
                <a:latin typeface="+mn-lt"/>
              </a:rPr>
              <a:t> de dados da </a:t>
            </a:r>
            <a:r>
              <a:rPr lang="en-US" dirty="0" err="1">
                <a:latin typeface="+mn-lt"/>
              </a:rPr>
              <a:t>plataforma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em</a:t>
            </a:r>
            <a:r>
              <a:rPr lang="en-US" dirty="0">
                <a:latin typeface="+mn-lt"/>
              </a:rPr>
              <a:t> que </a:t>
            </a:r>
            <a:r>
              <a:rPr lang="en-US" sz="1200" b="0" i="0" u="none" strike="noStrike" baseline="0" dirty="0" err="1">
                <a:latin typeface="+mn-lt"/>
              </a:rPr>
              <a:t>por</a:t>
            </a:r>
            <a:r>
              <a:rPr lang="en-US" sz="1200" b="0" i="0" u="none" strike="noStrike" baseline="0" dirty="0">
                <a:latin typeface="+mn-lt"/>
              </a:rPr>
              <a:t> </a:t>
            </a:r>
            <a:r>
              <a:rPr lang="en-US" sz="1200" b="0" i="0" u="none" strike="noStrike" baseline="0" dirty="0" err="1">
                <a:latin typeface="+mn-lt"/>
              </a:rPr>
              <a:t>exemplo</a:t>
            </a:r>
            <a:r>
              <a:rPr lang="en-US" sz="1200" b="0" i="0" u="none" strike="noStrike" baseline="0" dirty="0">
                <a:latin typeface="+mn-lt"/>
              </a:rPr>
              <a:t>, o USER </a:t>
            </a:r>
            <a:r>
              <a:rPr lang="pt-BR" sz="1200" b="0" i="0" u="none" strike="noStrike" baseline="0" dirty="0">
                <a:latin typeface="+mn-lt"/>
              </a:rPr>
              <a:t>precisa de saber da disponibilidade de alguém numa certa semana… o assistente pode obter essa respota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t-BR" sz="1200" b="0" i="0" u="none" strike="noStrike" baseline="0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>
                <a:latin typeface="+mn-lt"/>
              </a:rPr>
              <a:t>Tentamos</a:t>
            </a:r>
            <a:r>
              <a:rPr lang="en-US" dirty="0">
                <a:latin typeface="+mn-lt"/>
              </a:rPr>
              <a:t> duas </a:t>
            </a:r>
            <a:r>
              <a:rPr lang="en-US" dirty="0" err="1">
                <a:latin typeface="+mn-lt"/>
              </a:rPr>
              <a:t>abordagens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relativas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esta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funcionalidade</a:t>
            </a:r>
            <a:r>
              <a:rPr lang="en-US" dirty="0">
                <a:latin typeface="+mn-lt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latin typeface="+mn-lt"/>
              </a:rPr>
              <a:t>A </a:t>
            </a:r>
            <a:r>
              <a:rPr lang="en-US" dirty="0" err="1">
                <a:latin typeface="+mn-lt"/>
              </a:rPr>
              <a:t>primeira</a:t>
            </a:r>
            <a:r>
              <a:rPr lang="en-US" dirty="0">
                <a:latin typeface="+mn-lt"/>
              </a:rPr>
              <a:t>, o RAG,… </a:t>
            </a:r>
            <a:r>
              <a:rPr lang="pt-BR" dirty="0">
                <a:latin typeface="+mn-lt"/>
              </a:rPr>
              <a:t>uma técnica que permite pesquisar por dados usado serviços como: o Azure Cognitive Search. E usando o LLM para responder em linguagem natural, após entender a relação semântica entre a pergunta e os dados.</a:t>
            </a:r>
            <a:endParaRPr lang="en-US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endParaRPr lang="pt-BR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pt-BR" dirty="0">
                <a:latin typeface="+mn-lt"/>
              </a:rPr>
              <a:t>Esta é a tecnica mais usada para implementar este tipo de funcionalidade nos assistentes, e funciona comparando o embedding (i.e, uma representação numérica) da questão com os embeddings dos dados na plataforma, retornado os documentos necessários para que apartir deles se responda à pergunta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endParaRPr lang="en-US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pt-BR" dirty="0">
                <a:latin typeface="+mn-lt"/>
              </a:rPr>
              <a:t>Porém, quando são precisos muitos documentos, não os podemos enviar todos ao LLM, devido aos custos elevados e à janela de contexto, … o que resultava em respostas incorretas. Então, desenvolvemos a nossa abordagem para resolver o problema…</a:t>
            </a:r>
          </a:p>
        </p:txBody>
      </p:sp>
      <p:sp>
        <p:nvSpPr>
          <p:cNvPr id="2589" name="Google Shape;2589;p1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Além de mais em conta, a nossa abordagem consegue responder… mesmo quando a informação está espalhada por vários documentos…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1º pedimos ao modelo que determine o nome do ficheiro de dados que contém os documentos capazes de responder á questão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E em seguida o LLM gera código JS que filtra pelos documentos e retorna uma resposta em linguagem natural.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pt-BR" dirty="0"/>
              <a:t>Isto é possivel, pois é dado ao LLM a questão do USER, e uma descrição dos campos que existem nos documentos JSON.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pt-BR" dirty="0"/>
              <a:t>Após o lado do cliente receber o código e o nome do ficheiro,… vamos buscar o ficheiro </a:t>
            </a:r>
            <a:r>
              <a:rPr lang="pt-BR" b="0" i="0" dirty="0"/>
              <a:t>através do SDK da Skills Workflow, e executar o código fornecendo lhe o ficheiro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pt-BR" b="0" i="0" dirty="0"/>
              <a:t>Por fim, o resultado do código é enviado ao LLM de novo, para gerar uma resposta mais </a:t>
            </a:r>
            <a:r>
              <a:rPr lang="pt-BR" dirty="0"/>
              <a:t>estruturada, com notação Markdown, para facilitar a intrepretação do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694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Começarei</a:t>
            </a:r>
            <a:r>
              <a:rPr lang="en-US" dirty="0"/>
              <a:t> com </a:t>
            </a:r>
            <a:r>
              <a:rPr lang="en-US" dirty="0" err="1"/>
              <a:t>objetivos</a:t>
            </a:r>
            <a:r>
              <a:rPr lang="en-US" dirty="0"/>
              <a:t>,…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background,…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passarei</a:t>
            </a:r>
            <a:r>
              <a:rPr lang="en-US" dirty="0"/>
              <a:t> à </a:t>
            </a:r>
            <a:r>
              <a:rPr lang="en-US" dirty="0" err="1"/>
              <a:t>arquitetura</a:t>
            </a:r>
            <a:r>
              <a:rPr lang="en-US" dirty="0"/>
              <a:t> e </a:t>
            </a:r>
            <a:r>
              <a:rPr lang="en-US" dirty="0" err="1"/>
              <a:t>implementação</a:t>
            </a:r>
            <a:r>
              <a:rPr lang="en-US" dirty="0"/>
              <a:t>…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 no </a:t>
            </a:r>
            <a:r>
              <a:rPr lang="en-US" dirty="0" err="1"/>
              <a:t>fim</a:t>
            </a:r>
            <a:r>
              <a:rPr lang="en-US" dirty="0"/>
              <a:t>, a </a:t>
            </a:r>
            <a:r>
              <a:rPr lang="en-US" dirty="0" err="1"/>
              <a:t>avaliação</a:t>
            </a:r>
            <a:r>
              <a:rPr lang="en-US" dirty="0"/>
              <a:t> da </a:t>
            </a:r>
            <a:r>
              <a:rPr lang="en-US" dirty="0" err="1"/>
              <a:t>solução</a:t>
            </a:r>
            <a:r>
              <a:rPr lang="en-US" dirty="0"/>
              <a:t> e </a:t>
            </a:r>
            <a:r>
              <a:rPr lang="en-US" dirty="0" err="1"/>
              <a:t>conclusão</a:t>
            </a:r>
            <a:endParaRPr dirty="0"/>
          </a:p>
        </p:txBody>
      </p:sp>
      <p:sp>
        <p:nvSpPr>
          <p:cNvPr id="2171" name="Google Shape;2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2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a </a:t>
            </a:r>
            <a:r>
              <a:rPr lang="en-US" dirty="0" err="1"/>
              <a:t>possibilidade</a:t>
            </a:r>
            <a:r>
              <a:rPr lang="en-US" dirty="0"/>
              <a:t> de </a:t>
            </a:r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configurações</a:t>
            </a:r>
            <a:r>
              <a:rPr lang="en-US" dirty="0"/>
              <a:t>… </a:t>
            </a:r>
            <a:r>
              <a:rPr lang="en-US" dirty="0" err="1"/>
              <a:t>provando</a:t>
            </a:r>
            <a:r>
              <a:rPr lang="en-US" dirty="0"/>
              <a:t> que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alterar</a:t>
            </a:r>
            <a:r>
              <a:rPr lang="en-US" dirty="0"/>
              <a:t> dados no Sistema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Aqui é </a:t>
            </a:r>
            <a:r>
              <a:rPr lang="en-US" dirty="0" err="1"/>
              <a:t>pedido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LLM que </a:t>
            </a:r>
            <a:r>
              <a:rPr lang="en-US" dirty="0" err="1"/>
              <a:t>altere</a:t>
            </a:r>
            <a:r>
              <a:rPr lang="en-US" dirty="0"/>
              <a:t> um </a:t>
            </a:r>
            <a:r>
              <a:rPr lang="en-US" dirty="0" err="1"/>
              <a:t>documento</a:t>
            </a:r>
            <a:r>
              <a:rPr lang="en-US" dirty="0"/>
              <a:t> JSON que </a:t>
            </a:r>
            <a:r>
              <a:rPr lang="en-US" dirty="0" err="1"/>
              <a:t>contém</a:t>
            </a:r>
            <a:r>
              <a:rPr lang="en-US" dirty="0"/>
              <a:t> as </a:t>
            </a:r>
            <a:r>
              <a:rPr lang="en-US" dirty="0" err="1"/>
              <a:t>configurações</a:t>
            </a:r>
            <a:r>
              <a:rPr lang="en-US" dirty="0"/>
              <a:t>, … </a:t>
            </a:r>
            <a:r>
              <a:rPr lang="en-US" dirty="0" err="1"/>
              <a:t>retornando</a:t>
            </a:r>
            <a:r>
              <a:rPr lang="en-US" dirty="0"/>
              <a:t>-o com </a:t>
            </a:r>
            <a:r>
              <a:rPr lang="en-US" dirty="0" err="1"/>
              <a:t>mais</a:t>
            </a:r>
            <a:r>
              <a:rPr lang="en-US" dirty="0"/>
              <a:t> 2 campos que </a:t>
            </a:r>
            <a:r>
              <a:rPr lang="en-US" dirty="0" err="1"/>
              <a:t>indicam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USER o que </a:t>
            </a:r>
            <a:r>
              <a:rPr lang="en-US" dirty="0" err="1"/>
              <a:t>ocorreu</a:t>
            </a:r>
            <a:endParaRPr lang="en-US" dirty="0"/>
          </a:p>
        </p:txBody>
      </p:sp>
      <p:sp>
        <p:nvSpPr>
          <p:cNvPr id="2619" name="Google Shape;26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2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 </a:t>
            </a:r>
            <a:r>
              <a:rPr lang="en-US" dirty="0" err="1"/>
              <a:t>ligado</a:t>
            </a:r>
            <a:r>
              <a:rPr lang="en-US" dirty="0"/>
              <a:t>,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última</a:t>
            </a:r>
            <a:r>
              <a:rPr lang="en-US" dirty="0"/>
              <a:t> </a:t>
            </a:r>
            <a:r>
              <a:rPr lang="en-US" dirty="0" err="1"/>
              <a:t>funcionalidade</a:t>
            </a:r>
            <a:r>
              <a:rPr lang="en-US" dirty="0"/>
              <a:t>… que é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resumir</a:t>
            </a:r>
            <a:r>
              <a:rPr lang="en-US" dirty="0"/>
              <a:t> as </a:t>
            </a:r>
            <a:r>
              <a:rPr lang="en-US" dirty="0" err="1"/>
              <a:t>notificações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as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preferências</a:t>
            </a:r>
            <a:r>
              <a:rPr lang="en-US" dirty="0"/>
              <a:t>, </a:t>
            </a:r>
            <a:r>
              <a:rPr lang="en-US" dirty="0" err="1"/>
              <a:t>defenidas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tais </a:t>
            </a:r>
            <a:r>
              <a:rPr lang="en-US" dirty="0" err="1"/>
              <a:t>configurações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Esta </a:t>
            </a:r>
            <a:r>
              <a:rPr lang="en-US" dirty="0" err="1"/>
              <a:t>funcionalidade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implementação</a:t>
            </a:r>
            <a:r>
              <a:rPr lang="en-US" dirty="0"/>
              <a:t> </a:t>
            </a:r>
            <a:r>
              <a:rPr lang="en-US" dirty="0" err="1"/>
              <a:t>semelhante</a:t>
            </a:r>
            <a:r>
              <a:rPr lang="en-US" dirty="0"/>
              <a:t> à </a:t>
            </a:r>
            <a:r>
              <a:rPr lang="en-US" dirty="0" err="1"/>
              <a:t>analise</a:t>
            </a:r>
            <a:r>
              <a:rPr lang="en-US" dirty="0"/>
              <a:t> de dados da </a:t>
            </a:r>
            <a:r>
              <a:rPr lang="en-US" dirty="0" err="1"/>
              <a:t>plataforma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que </a:t>
            </a:r>
            <a:r>
              <a:rPr lang="en-US" dirty="0" err="1"/>
              <a:t>também</a:t>
            </a:r>
            <a:r>
              <a:rPr lang="en-US" dirty="0"/>
              <a:t> é </a:t>
            </a:r>
            <a:r>
              <a:rPr lang="en-US" dirty="0" err="1"/>
              <a:t>gerado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JS que </a:t>
            </a:r>
            <a:r>
              <a:rPr lang="en-US" dirty="0" err="1"/>
              <a:t>executa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documento</a:t>
            </a:r>
            <a:r>
              <a:rPr lang="en-US" dirty="0"/>
              <a:t> das </a:t>
            </a:r>
            <a:r>
              <a:rPr lang="en-US" dirty="0" err="1"/>
              <a:t>notificações</a:t>
            </a:r>
            <a:endParaRPr dirty="0"/>
          </a:p>
        </p:txBody>
      </p:sp>
      <p:sp>
        <p:nvSpPr>
          <p:cNvPr id="2609" name="Google Shape;260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2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 </a:t>
            </a:r>
            <a:r>
              <a:rPr lang="en-US" dirty="0" err="1"/>
              <a:t>avaliar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627" name="Google Shape;262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6" name="Google Shape;263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err="1"/>
              <a:t>Primeiramente</a:t>
            </a:r>
            <a:r>
              <a:rPr lang="en-US" sz="1100" dirty="0"/>
              <a:t>, antes de </a:t>
            </a:r>
            <a:r>
              <a:rPr lang="en-US" sz="1100" dirty="0" err="1"/>
              <a:t>dar</a:t>
            </a:r>
            <a:r>
              <a:rPr lang="en-US" sz="1100" dirty="0"/>
              <a:t> o </a:t>
            </a:r>
            <a:r>
              <a:rPr lang="en-US" sz="1100" dirty="0" err="1"/>
              <a:t>protótipo</a:t>
            </a:r>
            <a:r>
              <a:rPr lang="en-US" sz="1100" dirty="0"/>
              <a:t> a </a:t>
            </a:r>
            <a:r>
              <a:rPr lang="en-US" sz="1100" dirty="0" err="1"/>
              <a:t>experiementar</a:t>
            </a:r>
            <a:r>
              <a:rPr lang="en-US" sz="1100" dirty="0"/>
              <a:t> a </a:t>
            </a:r>
            <a:r>
              <a:rPr lang="en-US" sz="1100" dirty="0" err="1"/>
              <a:t>utilizadores</a:t>
            </a:r>
            <a:r>
              <a:rPr lang="en-US" sz="1100" dirty="0"/>
              <a:t> reais, </a:t>
            </a:r>
            <a:r>
              <a:rPr lang="en-US" sz="1100" dirty="0" err="1"/>
              <a:t>realizamos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bateria</a:t>
            </a:r>
            <a:r>
              <a:rPr lang="en-US" sz="1100" dirty="0"/>
              <a:t> de testes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100" dirty="0" err="1"/>
              <a:t>Começamos</a:t>
            </a:r>
            <a:r>
              <a:rPr lang="en-US" sz="1100" dirty="0"/>
              <a:t>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realizar</a:t>
            </a:r>
            <a:r>
              <a:rPr lang="en-US" sz="1100" dirty="0"/>
              <a:t> </a:t>
            </a:r>
            <a:r>
              <a:rPr lang="en-US" sz="1100" dirty="0" err="1"/>
              <a:t>perguntas</a:t>
            </a:r>
            <a:r>
              <a:rPr lang="en-US" sz="1100" dirty="0"/>
              <a:t> fora de </a:t>
            </a:r>
            <a:r>
              <a:rPr lang="en-US" sz="1100" dirty="0" err="1"/>
              <a:t>escopo</a:t>
            </a:r>
            <a:r>
              <a:rPr lang="en-US" sz="1100" dirty="0"/>
              <a:t> das </a:t>
            </a:r>
            <a:r>
              <a:rPr lang="en-US" sz="1100" dirty="0" err="1"/>
              <a:t>funcionalidades</a:t>
            </a:r>
            <a:r>
              <a:rPr lang="en-US" sz="1100" dirty="0"/>
              <a:t> do </a:t>
            </a:r>
            <a:r>
              <a:rPr lang="en-US" sz="1100" dirty="0" err="1"/>
              <a:t>asssitente</a:t>
            </a:r>
            <a:endParaRPr lang="en-US" sz="1100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100" dirty="0" err="1"/>
              <a:t>Despois</a:t>
            </a:r>
            <a:r>
              <a:rPr lang="en-US" sz="1100" dirty="0"/>
              <a:t> </a:t>
            </a:r>
            <a:r>
              <a:rPr lang="en-US" sz="1100" dirty="0" err="1"/>
              <a:t>testamos</a:t>
            </a:r>
            <a:r>
              <a:rPr lang="en-US" sz="1100" dirty="0"/>
              <a:t> as </a:t>
            </a:r>
            <a:r>
              <a:rPr lang="en-US" sz="1100" dirty="0" err="1"/>
              <a:t>funcionalidades</a:t>
            </a:r>
            <a:r>
              <a:rPr lang="en-US" sz="1100" dirty="0"/>
              <a:t> de forma </a:t>
            </a:r>
            <a:r>
              <a:rPr lang="en-US" sz="1100" dirty="0" err="1"/>
              <a:t>independente</a:t>
            </a:r>
            <a:r>
              <a:rPr lang="en-US" sz="1100" dirty="0"/>
              <a:t>… </a:t>
            </a:r>
            <a:r>
              <a:rPr lang="en-US" sz="1100" dirty="0" err="1"/>
              <a:t>isto</a:t>
            </a:r>
            <a:r>
              <a:rPr lang="en-US" sz="1100" dirty="0"/>
              <a:t> é, </a:t>
            </a:r>
            <a:r>
              <a:rPr lang="en-US" sz="1100" dirty="0" err="1"/>
              <a:t>limpando</a:t>
            </a:r>
            <a:r>
              <a:rPr lang="en-US" sz="1100" dirty="0"/>
              <a:t> o </a:t>
            </a:r>
            <a:r>
              <a:rPr lang="en-US" sz="1100" dirty="0" err="1"/>
              <a:t>histórico</a:t>
            </a:r>
            <a:r>
              <a:rPr lang="en-US" sz="1100" dirty="0"/>
              <a:t> sempre que se </a:t>
            </a:r>
            <a:r>
              <a:rPr lang="en-US" sz="1100" dirty="0" err="1"/>
              <a:t>fazia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nova </a:t>
            </a:r>
            <a:r>
              <a:rPr lang="en-US" sz="1100" dirty="0" err="1"/>
              <a:t>pergunta</a:t>
            </a:r>
            <a:r>
              <a:rPr lang="en-US" sz="1100" dirty="0"/>
              <a:t>, para que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houvesse</a:t>
            </a:r>
            <a:r>
              <a:rPr lang="en-US" sz="1100" dirty="0"/>
              <a:t> </a:t>
            </a:r>
            <a:r>
              <a:rPr lang="en-US" sz="1100" dirty="0" err="1"/>
              <a:t>influencias</a:t>
            </a:r>
            <a:r>
              <a:rPr lang="en-US" sz="1100" dirty="0"/>
              <a:t> de </a:t>
            </a:r>
            <a:r>
              <a:rPr lang="en-US" sz="1100" dirty="0" err="1"/>
              <a:t>respostas</a:t>
            </a:r>
            <a:r>
              <a:rPr lang="en-US" sz="1100" dirty="0"/>
              <a:t> </a:t>
            </a:r>
            <a:r>
              <a:rPr lang="en-US" sz="1100" dirty="0" err="1"/>
              <a:t>passadas</a:t>
            </a:r>
            <a:r>
              <a:rPr lang="en-US" sz="1100" dirty="0"/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100" dirty="0"/>
              <a:t>E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fim</a:t>
            </a:r>
            <a:r>
              <a:rPr lang="en-US" sz="1100" dirty="0"/>
              <a:t> </a:t>
            </a:r>
            <a:r>
              <a:rPr lang="en-US" sz="1100" dirty="0" err="1"/>
              <a:t>fizemos</a:t>
            </a:r>
            <a:r>
              <a:rPr lang="en-US" sz="1100" dirty="0"/>
              <a:t> </a:t>
            </a:r>
            <a:r>
              <a:rPr lang="en-US" sz="1100" dirty="0" err="1"/>
              <a:t>dialogos</a:t>
            </a:r>
            <a:r>
              <a:rPr lang="en-US" sz="1100" dirty="0"/>
              <a:t> para </a:t>
            </a:r>
            <a:r>
              <a:rPr lang="en-US" sz="1100" dirty="0" err="1"/>
              <a:t>testar</a:t>
            </a:r>
            <a:r>
              <a:rPr lang="en-US" sz="1100" dirty="0"/>
              <a:t> o </a:t>
            </a:r>
            <a:r>
              <a:rPr lang="en-US" sz="1100" dirty="0" err="1"/>
              <a:t>histórico</a:t>
            </a:r>
            <a:r>
              <a:rPr lang="en-US" sz="1100" dirty="0"/>
              <a:t> das conversas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endParaRPr lang="pt-BR"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1100" dirty="0"/>
              <a:t>É difícil testar um assistente que se baseia na forma como a questão é feita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dirty="0"/>
              <a:t>…, isto porque o utilizador pode não se conseguir expressar, e…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dirty="0"/>
              <a:t>por mais testes ou questões que se façam, elas podem ser feitas de forma diferente,..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Mas apesar de tudo, vimos resultados bastante positivos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>
          <a:extLst>
            <a:ext uri="{FF2B5EF4-FFF2-40B4-BE49-F238E27FC236}">
              <a16:creationId xmlns:a16="http://schemas.microsoft.com/office/drawing/2014/main" id="{E00B17F7-13FF-2AE6-B6A9-A22EFC43D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24:notes">
            <a:extLst>
              <a:ext uri="{FF2B5EF4-FFF2-40B4-BE49-F238E27FC236}">
                <a16:creationId xmlns:a16="http://schemas.microsoft.com/office/drawing/2014/main" id="{F283A550-8686-F5C0-16EC-DA63B21F90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6" name="Google Shape;2636;p24:notes">
            <a:extLst>
              <a:ext uri="{FF2B5EF4-FFF2-40B4-BE49-F238E27FC236}">
                <a16:creationId xmlns:a16="http://schemas.microsoft.com/office/drawing/2014/main" id="{51AB46A2-978B-A805-2880-B960164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Nas </a:t>
            </a:r>
            <a:r>
              <a:rPr lang="en-US" sz="1100" dirty="0" err="1"/>
              <a:t>questões</a:t>
            </a:r>
            <a:r>
              <a:rPr lang="en-US" sz="1100" dirty="0"/>
              <a:t> fora do </a:t>
            </a:r>
            <a:r>
              <a:rPr lang="en-US" sz="1100" dirty="0" err="1"/>
              <a:t>escopo</a:t>
            </a:r>
            <a:r>
              <a:rPr lang="en-US" sz="1100" dirty="0"/>
              <a:t> do </a:t>
            </a:r>
            <a:r>
              <a:rPr lang="en-US" sz="1100" dirty="0" err="1"/>
              <a:t>assistente</a:t>
            </a:r>
            <a:endParaRPr lang="en-US"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…</a:t>
            </a:r>
            <a:r>
              <a:rPr lang="en-US" sz="1100" dirty="0" err="1"/>
              <a:t>como</a:t>
            </a:r>
            <a:r>
              <a:rPr lang="en-US" sz="1100" dirty="0"/>
              <a:t> </a:t>
            </a:r>
            <a:r>
              <a:rPr lang="en-US" sz="1100" dirty="0" err="1"/>
              <a:t>perguntar</a:t>
            </a:r>
            <a:r>
              <a:rPr lang="en-US" sz="1100" dirty="0"/>
              <a:t> </a:t>
            </a:r>
            <a:r>
              <a:rPr lang="en-US" sz="1100" dirty="0" err="1"/>
              <a:t>sobre</a:t>
            </a:r>
            <a:r>
              <a:rPr lang="en-US" sz="1100" dirty="0"/>
              <a:t> o tempo,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outras</a:t>
            </a:r>
            <a:r>
              <a:rPr lang="en-US" sz="1100" dirty="0"/>
              <a:t> </a:t>
            </a:r>
            <a:r>
              <a:rPr lang="en-US" sz="1100" dirty="0" err="1"/>
              <a:t>informações</a:t>
            </a:r>
            <a:r>
              <a:rPr lang="en-US" sz="1100" dirty="0"/>
              <a:t> </a:t>
            </a:r>
            <a:r>
              <a:rPr lang="en-US" sz="1100" dirty="0" err="1"/>
              <a:t>irrelevantes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seu</a:t>
            </a:r>
            <a:r>
              <a:rPr lang="en-US" sz="1100" dirty="0"/>
              <a:t> </a:t>
            </a:r>
            <a:r>
              <a:rPr lang="en-US" sz="1100" dirty="0" err="1"/>
              <a:t>propósito</a:t>
            </a:r>
            <a:r>
              <a:rPr lang="en-US" sz="1100" dirty="0"/>
              <a:t>, </a:t>
            </a:r>
            <a:r>
              <a:rPr lang="en-US" sz="1100" dirty="0" err="1"/>
              <a:t>ele</a:t>
            </a:r>
            <a:r>
              <a:rPr lang="en-US" sz="1100" dirty="0"/>
              <a:t> </a:t>
            </a:r>
            <a:r>
              <a:rPr lang="en-US" sz="1100" dirty="0" err="1"/>
              <a:t>responde</a:t>
            </a:r>
            <a:r>
              <a:rPr lang="en-US" sz="1100" dirty="0"/>
              <a:t> que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ajudar</a:t>
            </a:r>
            <a:r>
              <a:rPr lang="en-US" sz="1100" dirty="0"/>
              <a:t> e </a:t>
            </a:r>
            <a:r>
              <a:rPr lang="en-US" sz="1100" dirty="0" err="1"/>
              <a:t>explica</a:t>
            </a:r>
            <a:r>
              <a:rPr lang="en-US" sz="1100" dirty="0"/>
              <a:t> o que </a:t>
            </a:r>
            <a:r>
              <a:rPr lang="en-US" sz="1100" dirty="0" err="1"/>
              <a:t>faz</a:t>
            </a:r>
            <a:r>
              <a:rPr lang="en-US" sz="1100" dirty="0"/>
              <a:t>. Como </a:t>
            </a:r>
            <a:r>
              <a:rPr lang="en-US" sz="1100" dirty="0" err="1"/>
              <a:t>quando</a:t>
            </a:r>
            <a:r>
              <a:rPr lang="en-US" sz="1100" dirty="0"/>
              <a:t> se </a:t>
            </a:r>
            <a:r>
              <a:rPr lang="en-US" sz="1100" dirty="0" err="1"/>
              <a:t>pergunta</a:t>
            </a:r>
            <a:r>
              <a:rPr lang="en-US" sz="1100" dirty="0"/>
              <a:t> o que é </a:t>
            </a:r>
            <a:r>
              <a:rPr lang="en-US" sz="1100" dirty="0" err="1"/>
              <a:t>capaz</a:t>
            </a:r>
            <a:r>
              <a:rPr lang="en-US" sz="1100" dirty="0"/>
              <a:t> de </a:t>
            </a:r>
            <a:r>
              <a:rPr lang="en-US" sz="1100" dirty="0" err="1"/>
              <a:t>fazer</a:t>
            </a:r>
            <a:endParaRPr lang="en-US"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/>
              <a:t>Isto</a:t>
            </a:r>
            <a:r>
              <a:rPr lang="en-US" sz="1100" dirty="0"/>
              <a:t> </a:t>
            </a:r>
            <a:r>
              <a:rPr lang="en-US" sz="1100" dirty="0" err="1"/>
              <a:t>porque</a:t>
            </a:r>
            <a:r>
              <a:rPr lang="en-US" sz="1100" dirty="0"/>
              <a:t> </a:t>
            </a:r>
            <a:r>
              <a:rPr lang="en-US" sz="1100" dirty="0" err="1"/>
              <a:t>necessitamos</a:t>
            </a:r>
            <a:r>
              <a:rPr lang="en-US" sz="1100" dirty="0"/>
              <a:t> de </a:t>
            </a:r>
            <a:r>
              <a:rPr lang="en-US" sz="1100" dirty="0" err="1"/>
              <a:t>limitar</a:t>
            </a:r>
            <a:r>
              <a:rPr lang="en-US" sz="1100" dirty="0"/>
              <a:t> custos, e </a:t>
            </a:r>
            <a:r>
              <a:rPr lang="en-US" sz="1100" dirty="0" err="1"/>
              <a:t>realizar</a:t>
            </a:r>
            <a:r>
              <a:rPr lang="en-US" sz="1100" dirty="0"/>
              <a:t> </a:t>
            </a:r>
            <a:r>
              <a:rPr lang="en-US" sz="1100" dirty="0" err="1"/>
              <a:t>apenas</a:t>
            </a:r>
            <a:r>
              <a:rPr lang="en-US" sz="1100" dirty="0"/>
              <a:t> as </a:t>
            </a:r>
            <a:r>
              <a:rPr lang="en-US" sz="1100" dirty="0" err="1"/>
              <a:t>chamada</a:t>
            </a:r>
            <a:r>
              <a:rPr lang="en-US" sz="1100" dirty="0"/>
              <a:t> </a:t>
            </a:r>
            <a:r>
              <a:rPr lang="en-US" sz="1100" dirty="0" err="1"/>
              <a:t>necessárias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serviço</a:t>
            </a:r>
            <a:r>
              <a:rPr lang="en-US" sz="1100" dirty="0"/>
              <a:t> do LLM</a:t>
            </a:r>
          </a:p>
        </p:txBody>
      </p:sp>
    </p:spTree>
    <p:extLst>
      <p:ext uri="{BB962C8B-B14F-4D97-AF65-F5344CB8AC3E}">
        <p14:creationId xmlns:p14="http://schemas.microsoft.com/office/powerpoint/2010/main" val="657082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>
          <a:extLst>
            <a:ext uri="{FF2B5EF4-FFF2-40B4-BE49-F238E27FC236}">
              <a16:creationId xmlns:a16="http://schemas.microsoft.com/office/drawing/2014/main" id="{4F84A45F-E661-8AEC-6AF6-C6A1BA71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24:notes">
            <a:extLst>
              <a:ext uri="{FF2B5EF4-FFF2-40B4-BE49-F238E27FC236}">
                <a16:creationId xmlns:a16="http://schemas.microsoft.com/office/drawing/2014/main" id="{CA819B73-2119-FC5A-AEC3-03754CC371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6" name="Google Shape;2636;p24:notes">
            <a:extLst>
              <a:ext uri="{FF2B5EF4-FFF2-40B4-BE49-F238E27FC236}">
                <a16:creationId xmlns:a16="http://schemas.microsoft.com/office/drawing/2014/main" id="{920EB62D-BBF5-AB5C-72F3-6311FD085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err="1"/>
              <a:t>Testamos</a:t>
            </a:r>
            <a:r>
              <a:rPr lang="en-US" sz="1100" dirty="0"/>
              <a:t> as </a:t>
            </a:r>
            <a:r>
              <a:rPr lang="en-US" sz="1100" dirty="0" err="1"/>
              <a:t>funcionaliades</a:t>
            </a:r>
            <a:r>
              <a:rPr lang="en-US" sz="1100" dirty="0"/>
              <a:t> de forma </a:t>
            </a:r>
            <a:r>
              <a:rPr lang="en-US" sz="1100" dirty="0" err="1"/>
              <a:t>independente</a:t>
            </a:r>
            <a:r>
              <a:rPr lang="en-US" sz="1100" dirty="0"/>
              <a:t> (</a:t>
            </a:r>
            <a:r>
              <a:rPr lang="en-US" sz="1100" dirty="0" err="1"/>
              <a:t>limpando</a:t>
            </a:r>
            <a:r>
              <a:rPr lang="en-US" sz="1100" dirty="0"/>
              <a:t> o </a:t>
            </a:r>
            <a:r>
              <a:rPr lang="en-US" sz="1100" dirty="0" err="1"/>
              <a:t>histórico</a:t>
            </a:r>
            <a:r>
              <a:rPr lang="en-US" sz="1100" dirty="0"/>
              <a:t> entre </a:t>
            </a:r>
            <a:r>
              <a:rPr lang="en-US" sz="1100" dirty="0" err="1"/>
              <a:t>questões</a:t>
            </a:r>
            <a:r>
              <a:rPr lang="en-US" sz="11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sz="11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100" dirty="0" err="1"/>
              <a:t>Pedindo</a:t>
            </a:r>
            <a:r>
              <a:rPr lang="en-US" sz="1100" dirty="0"/>
              <a:t> para </a:t>
            </a:r>
            <a:r>
              <a:rPr lang="en-US" sz="1100" dirty="0" err="1"/>
              <a:t>fazer</a:t>
            </a:r>
            <a:r>
              <a:rPr lang="en-US" sz="1100" dirty="0"/>
              <a:t> </a:t>
            </a:r>
            <a:r>
              <a:rPr lang="en-US" sz="1100" dirty="0" err="1"/>
              <a:t>alterações</a:t>
            </a:r>
            <a:r>
              <a:rPr lang="en-US" sz="1100" dirty="0"/>
              <a:t> </a:t>
            </a:r>
            <a:r>
              <a:rPr lang="en-US" sz="1100" dirty="0" err="1"/>
              <a:t>ás</a:t>
            </a:r>
            <a:r>
              <a:rPr lang="en-US" sz="1100" dirty="0"/>
              <a:t> </a:t>
            </a:r>
            <a:r>
              <a:rPr lang="en-US" sz="1100" dirty="0" err="1"/>
              <a:t>configurações</a:t>
            </a:r>
            <a:endParaRPr lang="en-US" sz="11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100" dirty="0" err="1"/>
              <a:t>Analizar</a:t>
            </a:r>
            <a:r>
              <a:rPr lang="en-US" sz="1100" dirty="0"/>
              <a:t> dados da </a:t>
            </a:r>
            <a:r>
              <a:rPr lang="en-US" sz="1100" dirty="0" err="1"/>
              <a:t>plataforma</a:t>
            </a:r>
            <a:endParaRPr lang="en-US" sz="11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100" dirty="0"/>
              <a:t>E </a:t>
            </a:r>
            <a:r>
              <a:rPr lang="en-US" sz="1100" dirty="0" err="1"/>
              <a:t>fazer</a:t>
            </a:r>
            <a:r>
              <a:rPr lang="en-US" sz="1100" dirty="0"/>
              <a:t> o </a:t>
            </a:r>
            <a:r>
              <a:rPr lang="en-US" sz="1100" dirty="0" err="1"/>
              <a:t>sumários</a:t>
            </a:r>
            <a:r>
              <a:rPr lang="en-US" sz="1100" dirty="0"/>
              <a:t> das </a:t>
            </a:r>
            <a:r>
              <a:rPr lang="en-US" sz="1100" dirty="0" err="1"/>
              <a:t>notificações</a:t>
            </a:r>
            <a:r>
              <a:rPr lang="en-US" sz="1100" dirty="0"/>
              <a:t> tendo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conta</a:t>
            </a:r>
            <a:r>
              <a:rPr lang="en-US" sz="1100" dirty="0"/>
              <a:t> </a:t>
            </a:r>
            <a:r>
              <a:rPr lang="en-US" sz="1100" dirty="0" err="1"/>
              <a:t>certas</a:t>
            </a:r>
            <a:r>
              <a:rPr lang="en-US" sz="1100" dirty="0"/>
              <a:t> </a:t>
            </a:r>
            <a:r>
              <a:rPr lang="en-US" sz="1100" dirty="0" err="1"/>
              <a:t>preferências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8418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>
          <a:extLst>
            <a:ext uri="{FF2B5EF4-FFF2-40B4-BE49-F238E27FC236}">
              <a16:creationId xmlns:a16="http://schemas.microsoft.com/office/drawing/2014/main" id="{D4A8CEEF-9543-F302-EE77-40A19E8EF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24:notes">
            <a:extLst>
              <a:ext uri="{FF2B5EF4-FFF2-40B4-BE49-F238E27FC236}">
                <a16:creationId xmlns:a16="http://schemas.microsoft.com/office/drawing/2014/main" id="{91F9897E-CDD0-B451-5BD0-2590635376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6" name="Google Shape;2636;p24:notes">
            <a:extLst>
              <a:ext uri="{FF2B5EF4-FFF2-40B4-BE49-F238E27FC236}">
                <a16:creationId xmlns:a16="http://schemas.microsoft.com/office/drawing/2014/main" id="{99F05394-8F1D-C220-630C-03503EE997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E para </a:t>
            </a:r>
            <a:r>
              <a:rPr lang="en-US" sz="1100" dirty="0" err="1"/>
              <a:t>testar</a:t>
            </a:r>
            <a:r>
              <a:rPr lang="en-US" sz="1100" dirty="0"/>
              <a:t> o </a:t>
            </a:r>
            <a:r>
              <a:rPr lang="en-US" sz="1100" dirty="0" err="1"/>
              <a:t>histórico</a:t>
            </a:r>
            <a:r>
              <a:rPr lang="en-US" sz="1100" dirty="0"/>
              <a:t> </a:t>
            </a:r>
            <a:r>
              <a:rPr lang="en-US" sz="1100" dirty="0" err="1"/>
              <a:t>temos</a:t>
            </a:r>
            <a:r>
              <a:rPr lang="en-US" sz="1100" dirty="0"/>
              <a:t> </a:t>
            </a:r>
            <a:r>
              <a:rPr lang="en-US" sz="1100" dirty="0" err="1"/>
              <a:t>aqui</a:t>
            </a:r>
            <a:r>
              <a:rPr lang="en-US" sz="1100" dirty="0"/>
              <a:t>, </a:t>
            </a:r>
            <a:r>
              <a:rPr lang="en-US" sz="1100" dirty="0" err="1"/>
              <a:t>por</a:t>
            </a:r>
            <a:r>
              <a:rPr lang="en-US" sz="1100" dirty="0"/>
              <a:t> </a:t>
            </a:r>
            <a:r>
              <a:rPr lang="en-US" sz="1100" dirty="0" err="1"/>
              <a:t>exemplo</a:t>
            </a:r>
            <a:r>
              <a:rPr lang="en-US" sz="1100" dirty="0"/>
              <a:t>,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sequência</a:t>
            </a:r>
            <a:r>
              <a:rPr lang="en-US" sz="1100" dirty="0"/>
              <a:t> de </a:t>
            </a:r>
            <a:r>
              <a:rPr lang="en-US" sz="1100" dirty="0" err="1"/>
              <a:t>questões</a:t>
            </a:r>
            <a:r>
              <a:rPr lang="en-US" sz="1100" dirty="0"/>
              <a:t> que </a:t>
            </a:r>
            <a:r>
              <a:rPr lang="en-US" sz="1100" dirty="0" err="1"/>
              <a:t>realizamos</a:t>
            </a:r>
            <a:r>
              <a:rPr lang="en-US" sz="1100" dirty="0"/>
              <a:t>,… Em que a </a:t>
            </a:r>
            <a:r>
              <a:rPr lang="en-US" sz="1100" dirty="0" err="1"/>
              <a:t>pergunta</a:t>
            </a:r>
            <a:r>
              <a:rPr lang="en-US" sz="1100" dirty="0"/>
              <a:t> </a:t>
            </a:r>
            <a:r>
              <a:rPr lang="en-US" sz="1100" dirty="0" err="1"/>
              <a:t>seguinte</a:t>
            </a:r>
            <a:r>
              <a:rPr lang="en-US" sz="1100" dirty="0"/>
              <a:t> </a:t>
            </a:r>
            <a:r>
              <a:rPr lang="en-US" sz="1100" dirty="0" err="1"/>
              <a:t>necessita</a:t>
            </a:r>
            <a:r>
              <a:rPr lang="en-US" sz="1100" dirty="0"/>
              <a:t> de saber </a:t>
            </a:r>
            <a:r>
              <a:rPr lang="en-US" sz="1100" dirty="0" err="1"/>
              <a:t>sobre</a:t>
            </a:r>
            <a:r>
              <a:rPr lang="en-US" sz="1100" dirty="0"/>
              <a:t> o que </a:t>
            </a:r>
            <a:r>
              <a:rPr lang="en-US" sz="1100" dirty="0" err="1"/>
              <a:t>foi</a:t>
            </a:r>
            <a:r>
              <a:rPr lang="en-US" sz="1100" dirty="0"/>
              <a:t> </a:t>
            </a:r>
            <a:r>
              <a:rPr lang="en-US" sz="1100" dirty="0" err="1"/>
              <a:t>questionado</a:t>
            </a:r>
            <a:r>
              <a:rPr lang="en-US" sz="1100" dirty="0"/>
              <a:t> </a:t>
            </a:r>
            <a:r>
              <a:rPr lang="en-US" sz="1100" dirty="0" err="1"/>
              <a:t>anteriormente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311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8" name="Google Shape;265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 </a:t>
            </a:r>
            <a:r>
              <a:rPr lang="en-US" dirty="0" err="1"/>
              <a:t>fim</a:t>
            </a:r>
            <a:r>
              <a:rPr lang="en-US" dirty="0"/>
              <a:t>,… </a:t>
            </a:r>
            <a:r>
              <a:rPr lang="en-US" dirty="0" err="1"/>
              <a:t>nos</a:t>
            </a:r>
            <a:r>
              <a:rPr lang="en-US" dirty="0"/>
              <a:t> testes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….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Eles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feitos</a:t>
            </a:r>
            <a:r>
              <a:rPr lang="en-US" dirty="0"/>
              <a:t> a 18 </a:t>
            </a:r>
            <a:r>
              <a:rPr lang="en-US" dirty="0" err="1"/>
              <a:t>pessoas</a:t>
            </a:r>
            <a:r>
              <a:rPr lang="en-US" dirty="0"/>
              <a:t>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tinham</a:t>
            </a:r>
            <a:r>
              <a:rPr lang="en-US" dirty="0"/>
              <a:t> </a:t>
            </a:r>
            <a:r>
              <a:rPr lang="en-US" dirty="0" err="1"/>
              <a:t>tido</a:t>
            </a:r>
            <a:r>
              <a:rPr lang="en-US" dirty="0"/>
              <a:t> </a:t>
            </a:r>
            <a:r>
              <a:rPr lang="en-US" dirty="0" err="1"/>
              <a:t>contacto</a:t>
            </a:r>
            <a:r>
              <a:rPr lang="en-US" dirty="0"/>
              <a:t> com a </a:t>
            </a:r>
            <a:r>
              <a:rPr lang="en-US" dirty="0" err="1"/>
              <a:t>plataforma</a:t>
            </a:r>
            <a:r>
              <a:rPr lang="en-US" dirty="0"/>
              <a:t> e que </a:t>
            </a:r>
            <a:r>
              <a:rPr lang="en-US" dirty="0" err="1"/>
              <a:t>realizaram</a:t>
            </a:r>
            <a:r>
              <a:rPr lang="en-US" dirty="0"/>
              <a:t> 5 </a:t>
            </a:r>
            <a:r>
              <a:rPr lang="en-US" dirty="0" err="1"/>
              <a:t>cenários</a:t>
            </a:r>
            <a:r>
              <a:rPr lang="en-US" dirty="0"/>
              <a:t> </a:t>
            </a:r>
            <a:r>
              <a:rPr lang="en-US" dirty="0" err="1"/>
              <a:t>juntamente</a:t>
            </a:r>
            <a:r>
              <a:rPr lang="en-US" dirty="0"/>
              <a:t> com </a:t>
            </a:r>
            <a:r>
              <a:rPr lang="en-US" dirty="0" err="1"/>
              <a:t>questões</a:t>
            </a:r>
            <a:r>
              <a:rPr lang="en-US" dirty="0"/>
              <a:t> </a:t>
            </a:r>
            <a:r>
              <a:rPr lang="en-US" dirty="0" err="1"/>
              <a:t>abertas</a:t>
            </a:r>
            <a:r>
              <a:rPr lang="en-US" dirty="0"/>
              <a:t>, de feedback, para se </a:t>
            </a:r>
            <a:r>
              <a:rPr lang="en-US" dirty="0" err="1"/>
              <a:t>perceber</a:t>
            </a:r>
            <a:r>
              <a:rPr lang="en-US" dirty="0"/>
              <a:t> a </a:t>
            </a:r>
            <a:r>
              <a:rPr lang="en-US" dirty="0" err="1"/>
              <a:t>postura</a:t>
            </a:r>
            <a:r>
              <a:rPr lang="en-US" dirty="0"/>
              <a:t> do USER </a:t>
            </a:r>
            <a:r>
              <a:rPr lang="en-US" dirty="0" err="1"/>
              <a:t>relativamente</a:t>
            </a:r>
            <a:r>
              <a:rPr lang="en-US" dirty="0"/>
              <a:t> à </a:t>
            </a:r>
            <a:r>
              <a:rPr lang="en-US" dirty="0" err="1"/>
              <a:t>funcionalidade</a:t>
            </a:r>
            <a:r>
              <a:rPr lang="en-US" dirty="0"/>
              <a:t> do </a:t>
            </a:r>
            <a:r>
              <a:rPr lang="en-US" dirty="0" err="1"/>
              <a:t>assistente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percebemos</a:t>
            </a:r>
            <a:r>
              <a:rPr lang="en-US" dirty="0"/>
              <a:t> que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valorizaram</a:t>
            </a:r>
            <a:r>
              <a:rPr lang="en-US" dirty="0"/>
              <a:t>: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A </a:t>
            </a:r>
            <a:r>
              <a:rPr lang="en-US" dirty="0" err="1"/>
              <a:t>utilidade</a:t>
            </a:r>
            <a:r>
              <a:rPr lang="en-US" dirty="0"/>
              <a:t> das </a:t>
            </a:r>
            <a:r>
              <a:rPr lang="en-US" dirty="0" err="1"/>
              <a:t>respostas</a:t>
            </a:r>
            <a:r>
              <a:rPr lang="en-US" dirty="0"/>
              <a:t> do </a:t>
            </a:r>
            <a:r>
              <a:rPr lang="en-US" dirty="0" err="1"/>
              <a:t>assistente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Destacaram</a:t>
            </a:r>
            <a:r>
              <a:rPr lang="en-US" dirty="0"/>
              <a:t> se </a:t>
            </a:r>
            <a:r>
              <a:rPr lang="en-US" dirty="0" err="1"/>
              <a:t>comentário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economizar</a:t>
            </a:r>
            <a:r>
              <a:rPr lang="en-US" dirty="0"/>
              <a:t> tempo e </a:t>
            </a:r>
            <a:r>
              <a:rPr lang="en-US" dirty="0" err="1"/>
              <a:t>oferecer</a:t>
            </a:r>
            <a:r>
              <a:rPr lang="en-US" dirty="0"/>
              <a:t> </a:t>
            </a:r>
            <a:r>
              <a:rPr lang="en-US" dirty="0" err="1"/>
              <a:t>comodidade</a:t>
            </a:r>
            <a:r>
              <a:rPr lang="en-US" dirty="0"/>
              <a:t>, …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que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ajudar</a:t>
            </a:r>
            <a:r>
              <a:rPr lang="en-US" dirty="0"/>
              <a:t> a </a:t>
            </a:r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configurações</a:t>
            </a:r>
            <a:r>
              <a:rPr lang="en-US" dirty="0"/>
              <a:t>, que 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sabiam</a:t>
            </a:r>
            <a:r>
              <a:rPr lang="en-US" dirty="0"/>
              <a:t> que </a:t>
            </a:r>
            <a:r>
              <a:rPr lang="en-US" dirty="0" err="1"/>
              <a:t>existiam</a:t>
            </a:r>
            <a:r>
              <a:rPr lang="en-US" dirty="0"/>
              <a:t>,… o que </a:t>
            </a:r>
            <a:r>
              <a:rPr lang="en-US" dirty="0" err="1"/>
              <a:t>vai</a:t>
            </a:r>
            <a:r>
              <a:rPr lang="en-US" dirty="0"/>
              <a:t> de </a:t>
            </a:r>
            <a:r>
              <a:rPr lang="en-US" dirty="0" err="1"/>
              <a:t>encontro</a:t>
            </a:r>
            <a:r>
              <a:rPr lang="en-US" dirty="0"/>
              <a:t> a </a:t>
            </a:r>
            <a:r>
              <a:rPr lang="en-US" dirty="0" err="1"/>
              <a:t>reduzir</a:t>
            </a:r>
            <a:r>
              <a:rPr lang="en-US" dirty="0"/>
              <a:t> a curva de </a:t>
            </a:r>
            <a:r>
              <a:rPr lang="en-US" dirty="0" err="1"/>
              <a:t>aprendizagem</a:t>
            </a:r>
            <a:r>
              <a:rPr lang="en-US" dirty="0"/>
              <a:t>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 </a:t>
            </a:r>
            <a:r>
              <a:rPr lang="en-US" dirty="0" err="1"/>
              <a:t>mostrou</a:t>
            </a:r>
            <a:r>
              <a:rPr lang="en-US" dirty="0"/>
              <a:t> </a:t>
            </a:r>
            <a:r>
              <a:rPr lang="en-US" dirty="0" err="1"/>
              <a:t>potencial</a:t>
            </a:r>
            <a:r>
              <a:rPr lang="en-US" dirty="0"/>
              <a:t> para </a:t>
            </a:r>
            <a:r>
              <a:rPr lang="en-US" dirty="0" err="1"/>
              <a:t>melhorar</a:t>
            </a:r>
            <a:r>
              <a:rPr lang="en-US" dirty="0"/>
              <a:t> a </a:t>
            </a:r>
            <a:r>
              <a:rPr lang="en-US" dirty="0" err="1"/>
              <a:t>produtividade</a:t>
            </a:r>
            <a:r>
              <a:rPr lang="en-US" dirty="0"/>
              <a:t> e a </a:t>
            </a:r>
            <a:r>
              <a:rPr lang="en-US" dirty="0" err="1"/>
              <a:t>experiência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da </a:t>
            </a:r>
            <a:r>
              <a:rPr lang="en-US" dirty="0" err="1"/>
              <a:t>sua</a:t>
            </a:r>
            <a:r>
              <a:rPr lang="en-US" dirty="0"/>
              <a:t> interface </a:t>
            </a:r>
            <a:r>
              <a:rPr lang="en-US" dirty="0" err="1"/>
              <a:t>intuitiva</a:t>
            </a:r>
            <a:r>
              <a:rPr lang="en-US" dirty="0"/>
              <a:t> e </a:t>
            </a:r>
            <a:r>
              <a:rPr lang="en-US" dirty="0" err="1"/>
              <a:t>funcionalidades</a:t>
            </a:r>
            <a:r>
              <a:rPr lang="en-US" dirty="0"/>
              <a:t> robustas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anotamos</a:t>
            </a:r>
            <a:r>
              <a:rPr lang="en-US" dirty="0"/>
              <a:t> que: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Faltou</a:t>
            </a:r>
            <a:r>
              <a:rPr lang="en-US" dirty="0"/>
              <a:t>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, que </a:t>
            </a:r>
            <a:r>
              <a:rPr lang="en-US" dirty="0" err="1"/>
              <a:t>automatizem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tarefas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criem</a:t>
            </a:r>
            <a:r>
              <a:rPr lang="en-US" dirty="0"/>
              <a:t> </a:t>
            </a:r>
            <a:r>
              <a:rPr lang="en-US" dirty="0" err="1"/>
              <a:t>lembretes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Tentar que o assistente forneça melhor qualidade na informação em certos casos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Suportar na interface a notação Markdown que o assistente produz 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E os utilizadores, sugeriram ainda, adicionar navegação com ligações para certas dashboards</a:t>
            </a:r>
            <a:endParaRPr lang="en-US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- - - - - - - - - - - - - - - - - - - -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RESUMO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Eficiência</a:t>
            </a:r>
            <a:r>
              <a:rPr lang="pt-BR" b="0" dirty="0"/>
              <a:t>: A maioria dos utilizadores considerou o assistente mais eficiente do que realizar tarefas manualmente.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Interesse em capacidades expandidas</a:t>
            </a:r>
            <a:r>
              <a:rPr lang="pt-BR" b="0" dirty="0"/>
              <a:t>: Existe um forte interesse em utilizar o Skillio para uma gama mais ampla de tarefas para além das suas capacidades atuais.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Procura de Desenvolvimento Adicional</a:t>
            </a:r>
            <a:r>
              <a:rPr lang="pt-BR" b="0" dirty="0"/>
              <a:t>: Embora as características atuais sejam apreciadas, existe uma procura clara de desenvolvimento adicional para melhorar a usabilidade e expandir a funcionalidade.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Verificação de férias: </a:t>
            </a:r>
            <a:r>
              <a:rPr lang="pt-BR" b="0" dirty="0"/>
              <a:t>os utilizadores consideraram o assistente eficaz, mas notaram problemas de precisão e pretendiam respostas mais detalhadas.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Exploração da configuração: </a:t>
            </a:r>
            <a:r>
              <a:rPr lang="pt-BR" b="0" dirty="0"/>
              <a:t>os utilizadores alteraram as definições com sucesso, mas solicitaram uma confirmação mais clara das alterações.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Atribuição de tarefas: </a:t>
            </a:r>
            <a:r>
              <a:rPr lang="pt-BR" b="0" dirty="0"/>
              <a:t>Os participantes enfrentaram desafios com respostas ambíguas e representação visual preferida dos dados.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Verificações de prazo: </a:t>
            </a:r>
            <a:r>
              <a:rPr lang="pt-BR" b="0" dirty="0"/>
              <a:t>O assistente forneceu informações precisas, mas teve dificuldades com a clareza da apresentação dos dados.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1" name="Google Shape;2691;p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Concluindo</a:t>
            </a:r>
            <a:r>
              <a:rPr lang="en-US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692" name="Google Shape;2692;p2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1" name="Google Shape;2701;p2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dirty="0"/>
              <a:t>Desenvolvemos e implementamos um assistente que ajusta definições, sumariza e analisa dados de aplicações, com interações úteis e dinâmicas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dirty="0"/>
              <a:t>Criámos uma solução eficiente para pesquisas em grandes volumes de dados, automatizando a produção de código e simplificando a extração de informações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dirty="0"/>
              <a:t>Estabelecemos uma estrutura robusta para a interação com o LLM, permitindo respostas precisas a consultas complexas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dirty="0"/>
              <a:t>E obtemos feedback positivo dos utilizadores destacando a usabilidade e demonstrando o potencial dos LLMs para melhorar interfaces de utilizador e reduzir a curva de aprendizagem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02" name="Google Shape;2702;p2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8" name="Google Shape;2198;p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Contexto</a:t>
            </a:r>
            <a:r>
              <a:rPr lang="en-US" dirty="0"/>
              <a:t> e </a:t>
            </a:r>
            <a:r>
              <a:rPr lang="en-US" dirty="0" err="1"/>
              <a:t>objetivos</a:t>
            </a:r>
            <a:r>
              <a:rPr lang="en-US" dirty="0"/>
              <a:t>…</a:t>
            </a:r>
            <a:endParaRPr dirty="0"/>
          </a:p>
        </p:txBody>
      </p:sp>
      <p:sp>
        <p:nvSpPr>
          <p:cNvPr id="2199" name="Google Shape;2199;p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3" name="Google Shape;2733;p2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futuro</a:t>
            </a:r>
            <a:r>
              <a:rPr lang="en-US" dirty="0"/>
              <a:t> </a:t>
            </a:r>
            <a:r>
              <a:rPr lang="en-US" dirty="0" err="1"/>
              <a:t>consideramos</a:t>
            </a:r>
            <a:r>
              <a:rPr lang="en-US" dirty="0"/>
              <a:t> </a:t>
            </a:r>
            <a:r>
              <a:rPr lang="en-US" dirty="0" err="1"/>
              <a:t>melhorar</a:t>
            </a:r>
            <a:r>
              <a:rPr lang="en-US" dirty="0"/>
              <a:t> a </a:t>
            </a:r>
            <a:r>
              <a:rPr lang="en-US" dirty="0" err="1"/>
              <a:t>capacidade</a:t>
            </a:r>
            <a:r>
              <a:rPr lang="en-US" dirty="0"/>
              <a:t> dos LLM’s de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preciso</a:t>
            </a:r>
            <a:r>
              <a:rPr lang="en-US" dirty="0"/>
              <a:t> para </a:t>
            </a:r>
            <a:r>
              <a:rPr lang="en-US" dirty="0" err="1"/>
              <a:t>pedidos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…e </a:t>
            </a:r>
            <a:r>
              <a:rPr lang="en-US" dirty="0" err="1"/>
              <a:t>melhorar</a:t>
            </a:r>
            <a:r>
              <a:rPr lang="en-US" dirty="0"/>
              <a:t> a </a:t>
            </a:r>
            <a:r>
              <a:rPr lang="en-US" dirty="0" err="1"/>
              <a:t>recuperação</a:t>
            </a:r>
            <a:r>
              <a:rPr lang="en-US" dirty="0"/>
              <a:t> de dados da </a:t>
            </a:r>
            <a:r>
              <a:rPr lang="en-US" dirty="0" err="1"/>
              <a:t>aplicação</a:t>
            </a:r>
            <a:r>
              <a:rPr lang="en-US" dirty="0"/>
              <a:t> para se </a:t>
            </a:r>
            <a:r>
              <a:rPr lang="en-US" dirty="0" err="1"/>
              <a:t>concentrar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critérios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r>
              <a:rPr lang="en-US" dirty="0"/>
              <a:t>, </a:t>
            </a:r>
            <a:r>
              <a:rPr lang="en-US" dirty="0" err="1"/>
              <a:t>melhorando</a:t>
            </a:r>
            <a:r>
              <a:rPr lang="en-US" dirty="0"/>
              <a:t> a </a:t>
            </a:r>
            <a:r>
              <a:rPr lang="en-US" dirty="0" err="1"/>
              <a:t>velocidade</a:t>
            </a:r>
            <a:r>
              <a:rPr lang="en-US" dirty="0"/>
              <a:t> de </a:t>
            </a:r>
            <a:r>
              <a:rPr lang="en-US" dirty="0" err="1"/>
              <a:t>processamento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Também</a:t>
            </a:r>
            <a:r>
              <a:rPr lang="en-US" dirty="0"/>
              <a:t>, </a:t>
            </a:r>
            <a:r>
              <a:rPr lang="en-US" dirty="0" err="1"/>
              <a:t>adicionar</a:t>
            </a:r>
            <a:r>
              <a:rPr lang="en-US" dirty="0"/>
              <a:t> use cases para a </a:t>
            </a:r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painéis</a:t>
            </a:r>
            <a:r>
              <a:rPr lang="en-US" dirty="0"/>
              <a:t>, 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alertas</a:t>
            </a:r>
            <a:r>
              <a:rPr lang="en-US" dirty="0"/>
              <a:t>, </a:t>
            </a:r>
            <a:r>
              <a:rPr lang="en-US" dirty="0" err="1"/>
              <a:t>geração</a:t>
            </a:r>
            <a:r>
              <a:rPr lang="en-US" dirty="0"/>
              <a:t> de </a:t>
            </a:r>
            <a:r>
              <a:rPr lang="en-US" dirty="0" err="1"/>
              <a:t>tarefas</a:t>
            </a:r>
            <a:r>
              <a:rPr lang="en-US" dirty="0"/>
              <a:t> de </a:t>
            </a:r>
            <a:r>
              <a:rPr lang="en-US" dirty="0" err="1"/>
              <a:t>projeto</a:t>
            </a:r>
            <a:r>
              <a:rPr lang="en-US" dirty="0"/>
              <a:t> e </a:t>
            </a:r>
            <a:r>
              <a:rPr lang="en-US" dirty="0" err="1"/>
              <a:t>alocação</a:t>
            </a:r>
            <a:r>
              <a:rPr lang="en-US" dirty="0"/>
              <a:t> de </a:t>
            </a:r>
            <a:r>
              <a:rPr lang="en-US" dirty="0" err="1"/>
              <a:t>pessoas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Adicionar</a:t>
            </a:r>
            <a:r>
              <a:rPr lang="en-US" dirty="0"/>
              <a:t> entrada/</a:t>
            </a:r>
            <a:r>
              <a:rPr lang="en-US" dirty="0" err="1"/>
              <a:t>saída</a:t>
            </a:r>
            <a:r>
              <a:rPr lang="en-US" dirty="0"/>
              <a:t> de </a:t>
            </a:r>
            <a:r>
              <a:rPr lang="en-US" dirty="0" err="1"/>
              <a:t>voz</a:t>
            </a:r>
            <a:r>
              <a:rPr lang="en-US" dirty="0"/>
              <a:t>, 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r>
              <a:rPr lang="en-US" dirty="0"/>
              <a:t> de dados, e lidar com </a:t>
            </a:r>
            <a:r>
              <a:rPr lang="en-US" dirty="0" err="1"/>
              <a:t>os</a:t>
            </a:r>
            <a:r>
              <a:rPr lang="en-US" dirty="0"/>
              <a:t> mal-</a:t>
            </a:r>
            <a:r>
              <a:rPr lang="en-US" dirty="0" err="1"/>
              <a:t>entendidos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fornecendo</a:t>
            </a:r>
            <a:r>
              <a:rPr lang="en-US" dirty="0"/>
              <a:t> feedback </a:t>
            </a:r>
            <a:r>
              <a:rPr lang="en-US" dirty="0" err="1"/>
              <a:t>corretivo</a:t>
            </a:r>
            <a:endParaRPr dirty="0"/>
          </a:p>
        </p:txBody>
      </p:sp>
      <p:sp>
        <p:nvSpPr>
          <p:cNvPr id="2734" name="Google Shape;2734;p2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2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 </a:t>
            </a:r>
            <a:r>
              <a:rPr lang="en-US" dirty="0" err="1"/>
              <a:t>finalizar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pequena</a:t>
            </a:r>
            <a:r>
              <a:rPr lang="en-US" dirty="0"/>
              <a:t> </a:t>
            </a:r>
            <a:r>
              <a:rPr lang="en-US" dirty="0" err="1"/>
              <a:t>demonstração</a:t>
            </a:r>
            <a:r>
              <a:rPr lang="en-US" dirty="0"/>
              <a:t> do </a:t>
            </a:r>
            <a:r>
              <a:rPr lang="en-US" dirty="0" err="1"/>
              <a:t>protótipo</a:t>
            </a:r>
            <a:r>
              <a:rPr lang="en-US" dirty="0"/>
              <a:t> que </a:t>
            </a:r>
            <a:r>
              <a:rPr lang="en-US" dirty="0" err="1"/>
              <a:t>desenvolvemos</a:t>
            </a:r>
            <a:endParaRPr lang="en-US" dirty="0"/>
          </a:p>
        </p:txBody>
      </p:sp>
      <p:sp>
        <p:nvSpPr>
          <p:cNvPr id="2774" name="Google Shape;27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3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Obrigado</a:t>
            </a:r>
            <a:r>
              <a:rPr lang="en-US" dirty="0"/>
              <a:t> pela </a:t>
            </a:r>
            <a:r>
              <a:rPr lang="en-US" dirty="0" err="1"/>
              <a:t>atenção</a:t>
            </a:r>
            <a:r>
              <a:rPr lang="en-US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Terminar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a </a:t>
            </a:r>
            <a:r>
              <a:rPr lang="en-US" dirty="0" err="1"/>
              <a:t>agradecer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professor Sérgio Duarte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acompanhamento</a:t>
            </a:r>
            <a:r>
              <a:rPr lang="en-US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 </a:t>
            </a:r>
            <a:r>
              <a:rPr lang="en-US" dirty="0" err="1"/>
              <a:t>ao</a:t>
            </a:r>
            <a:r>
              <a:rPr lang="en-US" dirty="0"/>
              <a:t> João Paulo, </a:t>
            </a:r>
            <a:r>
              <a:rPr lang="en-US" dirty="0" err="1"/>
              <a:t>juntamente</a:t>
            </a:r>
            <a:r>
              <a:rPr lang="en-US" dirty="0"/>
              <a:t> com </a:t>
            </a:r>
            <a:r>
              <a:rPr lang="en-US" dirty="0" err="1"/>
              <a:t>toda</a:t>
            </a:r>
            <a:r>
              <a:rPr lang="en-US" dirty="0"/>
              <a:t> a Skills Workflow, </a:t>
            </a:r>
            <a:r>
              <a:rPr lang="en-US" dirty="0" err="1"/>
              <a:t>por</a:t>
            </a:r>
            <a:r>
              <a:rPr lang="en-US" dirty="0"/>
              <a:t> me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acolhido</a:t>
            </a:r>
            <a:r>
              <a:rPr lang="en-US" dirty="0"/>
              <a:t> no </a:t>
            </a:r>
            <a:r>
              <a:rPr lang="en-US" dirty="0" err="1"/>
              <a:t>desenvolvimento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tema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Espero </a:t>
            </a:r>
            <a:r>
              <a:rPr lang="en-US" dirty="0" err="1"/>
              <a:t>então</a:t>
            </a:r>
            <a:r>
              <a:rPr lang="en-US" dirty="0"/>
              <a:t> o </a:t>
            </a:r>
            <a:r>
              <a:rPr lang="en-US" dirty="0" err="1"/>
              <a:t>vosso</a:t>
            </a:r>
            <a:r>
              <a:rPr lang="en-US" dirty="0"/>
              <a:t> feedback, e </a:t>
            </a:r>
            <a:r>
              <a:rPr lang="en-US" dirty="0" err="1"/>
              <a:t>questões</a:t>
            </a:r>
            <a:endParaRPr lang="en-US" dirty="0"/>
          </a:p>
        </p:txBody>
      </p:sp>
      <p:sp>
        <p:nvSpPr>
          <p:cNvPr id="2795" name="Google Shape;279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3" name="Google Shape;2823;p3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/>
              <a:t>Os</a:t>
            </a:r>
            <a:r>
              <a:rPr lang="en-US" sz="1300" dirty="0"/>
              <a:t> </a:t>
            </a:r>
            <a:r>
              <a:rPr lang="en-US" sz="1300" b="1" dirty="0" err="1"/>
              <a:t>erros</a:t>
            </a:r>
            <a:r>
              <a:rPr lang="en-US" sz="1300" dirty="0"/>
              <a:t> do </a:t>
            </a:r>
            <a:r>
              <a:rPr lang="en-US" sz="1300" dirty="0" err="1"/>
              <a:t>assistente</a:t>
            </a:r>
            <a:r>
              <a:rPr lang="en-US" sz="1300" dirty="0"/>
              <a:t> </a:t>
            </a:r>
            <a:r>
              <a:rPr lang="en-US" sz="1300" dirty="0" err="1"/>
              <a:t>ocorrem</a:t>
            </a:r>
            <a:r>
              <a:rPr lang="en-US" sz="1300" dirty="0"/>
              <a:t> sob duas </a:t>
            </a:r>
            <a:r>
              <a:rPr lang="en-US" sz="1300" dirty="0" err="1"/>
              <a:t>condições</a:t>
            </a:r>
            <a:r>
              <a:rPr lang="en-US" sz="1300" dirty="0"/>
              <a:t> </a:t>
            </a:r>
            <a:r>
              <a:rPr lang="en-US" sz="1300" dirty="0" err="1"/>
              <a:t>principais</a:t>
            </a:r>
            <a:r>
              <a:rPr lang="en-US" sz="1300" dirty="0"/>
              <a:t>: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 err="1"/>
              <a:t>quando</a:t>
            </a:r>
            <a:r>
              <a:rPr lang="en-US" sz="1300" dirty="0"/>
              <a:t> a </a:t>
            </a:r>
            <a:r>
              <a:rPr lang="en-US" sz="1300" dirty="0" err="1"/>
              <a:t>chamada</a:t>
            </a:r>
            <a:r>
              <a:rPr lang="en-US" sz="1300" dirty="0"/>
              <a:t> LLM </a:t>
            </a:r>
            <a:r>
              <a:rPr lang="en-US" sz="1300" dirty="0" err="1"/>
              <a:t>falha</a:t>
            </a:r>
            <a:r>
              <a:rPr lang="en-US" sz="1300" dirty="0"/>
              <a:t>, </a:t>
            </a:r>
            <a:r>
              <a:rPr lang="en-US" sz="1300" dirty="0" err="1"/>
              <a:t>impedindo</a:t>
            </a:r>
            <a:r>
              <a:rPr lang="en-US" sz="1300" dirty="0"/>
              <a:t> o </a:t>
            </a:r>
            <a:r>
              <a:rPr lang="en-US" sz="1300" dirty="0" err="1"/>
              <a:t>assistente</a:t>
            </a:r>
            <a:r>
              <a:rPr lang="en-US" sz="1300" dirty="0"/>
              <a:t> de </a:t>
            </a:r>
            <a:r>
              <a:rPr lang="en-US" sz="1300" dirty="0" err="1"/>
              <a:t>processar</a:t>
            </a:r>
            <a:r>
              <a:rPr lang="en-US" sz="1300" dirty="0"/>
              <a:t> o </a:t>
            </a:r>
            <a:r>
              <a:rPr lang="en-US" sz="1300" dirty="0" err="1"/>
              <a:t>pedido</a:t>
            </a:r>
            <a:r>
              <a:rPr lang="en-US" sz="1300" dirty="0"/>
              <a:t> do </a:t>
            </a:r>
            <a:r>
              <a:rPr lang="en-US" sz="1300" dirty="0" err="1"/>
              <a:t>utilizador</a:t>
            </a:r>
            <a:r>
              <a:rPr lang="en-US" sz="1300" dirty="0"/>
              <a:t>,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e </a:t>
            </a:r>
            <a:r>
              <a:rPr lang="en-US" sz="1300" dirty="0" err="1"/>
              <a:t>quando</a:t>
            </a:r>
            <a:r>
              <a:rPr lang="en-US" sz="1300" dirty="0"/>
              <a:t> </a:t>
            </a:r>
            <a:r>
              <a:rPr lang="en-US" sz="1300" dirty="0" err="1"/>
              <a:t>existem</a:t>
            </a:r>
            <a:r>
              <a:rPr lang="en-US" sz="1300" dirty="0"/>
              <a:t> </a:t>
            </a:r>
            <a:r>
              <a:rPr lang="en-US" sz="1300" dirty="0" err="1"/>
              <a:t>parâmetros</a:t>
            </a:r>
            <a:r>
              <a:rPr lang="en-US" sz="1300" dirty="0"/>
              <a:t> </a:t>
            </a:r>
            <a:r>
              <a:rPr lang="en-US" sz="1300" dirty="0" err="1"/>
              <a:t>em</a:t>
            </a:r>
            <a:r>
              <a:rPr lang="en-US" sz="1300" dirty="0"/>
              <a:t> </a:t>
            </a:r>
            <a:r>
              <a:rPr lang="en-US" sz="1300" dirty="0" err="1"/>
              <a:t>falta</a:t>
            </a:r>
            <a:r>
              <a:rPr lang="en-US" sz="1300" dirty="0"/>
              <a:t> </a:t>
            </a:r>
            <a:r>
              <a:rPr lang="en-US" sz="1300" dirty="0" err="1"/>
              <a:t>ou</a:t>
            </a:r>
            <a:r>
              <a:rPr lang="en-US" sz="1300" dirty="0"/>
              <a:t> mal </a:t>
            </a:r>
            <a:r>
              <a:rPr lang="en-US" sz="1300" dirty="0" err="1"/>
              <a:t>formatados</a:t>
            </a:r>
            <a:r>
              <a:rPr lang="en-US" sz="1300" dirty="0"/>
              <a:t> </a:t>
            </a:r>
            <a:r>
              <a:rPr lang="en-US" sz="1300" dirty="0" err="1"/>
              <a:t>provenientes</a:t>
            </a:r>
            <a:r>
              <a:rPr lang="en-US" sz="1300" dirty="0"/>
              <a:t> da </a:t>
            </a:r>
            <a:r>
              <a:rPr lang="en-US" sz="1300" dirty="0" err="1"/>
              <a:t>resposta</a:t>
            </a:r>
            <a:r>
              <a:rPr lang="en-US" sz="1300" dirty="0"/>
              <a:t> do LLM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Ou no </a:t>
            </a:r>
            <a:r>
              <a:rPr lang="en-US" sz="1300" dirty="0" err="1"/>
              <a:t>caso</a:t>
            </a:r>
            <a:r>
              <a:rPr lang="en-US" sz="1300" dirty="0"/>
              <a:t> das </a:t>
            </a:r>
            <a:r>
              <a:rPr lang="en-US" sz="1300" dirty="0" err="1"/>
              <a:t>compilações</a:t>
            </a:r>
            <a:r>
              <a:rPr lang="en-US" sz="1300" dirty="0"/>
              <a:t> de </a:t>
            </a:r>
            <a:r>
              <a:rPr lang="en-US" sz="1300" dirty="0" err="1"/>
              <a:t>código</a:t>
            </a:r>
            <a:r>
              <a:rPr lang="en-US" sz="1300" dirty="0"/>
              <a:t> (que </a:t>
            </a:r>
            <a:r>
              <a:rPr lang="en-US" sz="1300" dirty="0" err="1"/>
              <a:t>por</a:t>
            </a:r>
            <a:r>
              <a:rPr lang="en-US" sz="1300" dirty="0"/>
              <a:t> </a:t>
            </a:r>
            <a:r>
              <a:rPr lang="en-US" sz="1300" dirty="0" err="1"/>
              <a:t>exemplo</a:t>
            </a:r>
            <a:r>
              <a:rPr lang="en-US" sz="1300" dirty="0"/>
              <a:t> </a:t>
            </a:r>
            <a:r>
              <a:rPr lang="en-US" sz="1300" dirty="0" err="1"/>
              <a:t>não</a:t>
            </a:r>
            <a:r>
              <a:rPr lang="en-US" sz="1300" dirty="0"/>
              <a:t> </a:t>
            </a:r>
            <a:r>
              <a:rPr lang="en-US" sz="1300" dirty="0" err="1"/>
              <a:t>especificaremos</a:t>
            </a:r>
            <a:r>
              <a:rPr lang="en-US" sz="1300" dirty="0"/>
              <a:t> </a:t>
            </a:r>
            <a:r>
              <a:rPr lang="en-US" sz="1300" dirty="0" err="1"/>
              <a:t>exatamente</a:t>
            </a:r>
            <a:r>
              <a:rPr lang="en-US" sz="1300" dirty="0"/>
              <a:t> </a:t>
            </a:r>
            <a:r>
              <a:rPr lang="en-US" sz="1300" dirty="0" err="1"/>
              <a:t>isso</a:t>
            </a:r>
            <a:r>
              <a:rPr lang="en-US" sz="1300" dirty="0"/>
              <a:t> </a:t>
            </a:r>
            <a:r>
              <a:rPr lang="en-US" sz="1300" dirty="0" err="1"/>
              <a:t>ao</a:t>
            </a:r>
            <a:r>
              <a:rPr lang="en-US" sz="1300" dirty="0"/>
              <a:t> </a:t>
            </a:r>
            <a:r>
              <a:rPr lang="en-US" sz="1300" dirty="0" err="1"/>
              <a:t>utilizador</a:t>
            </a:r>
            <a:r>
              <a:rPr lang="en-US" sz="1300" dirty="0"/>
              <a:t>)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/>
              <a:t>Nestes</a:t>
            </a:r>
            <a:r>
              <a:rPr lang="en-US" sz="1300" dirty="0"/>
              <a:t> </a:t>
            </a:r>
            <a:r>
              <a:rPr lang="en-US" sz="1300" dirty="0" err="1"/>
              <a:t>casos</a:t>
            </a:r>
            <a:r>
              <a:rPr lang="en-US" sz="1300" dirty="0"/>
              <a:t>, o </a:t>
            </a:r>
            <a:r>
              <a:rPr lang="en-US" sz="1300" dirty="0" err="1"/>
              <a:t>assistente</a:t>
            </a:r>
            <a:r>
              <a:rPr lang="en-US" sz="1300" dirty="0"/>
              <a:t> </a:t>
            </a:r>
            <a:r>
              <a:rPr lang="en-US" sz="1300" dirty="0" err="1"/>
              <a:t>irá</a:t>
            </a:r>
            <a:r>
              <a:rPr lang="en-US" sz="1300" dirty="0"/>
              <a:t> </a:t>
            </a:r>
            <a:r>
              <a:rPr lang="en-US" sz="1300" dirty="0" err="1"/>
              <a:t>devolver</a:t>
            </a:r>
            <a:r>
              <a:rPr lang="en-US" sz="1300" dirty="0"/>
              <a:t> </a:t>
            </a:r>
            <a:r>
              <a:rPr lang="en-US" sz="1300" dirty="0" err="1"/>
              <a:t>uma</a:t>
            </a:r>
            <a:r>
              <a:rPr lang="en-US" sz="1300" dirty="0"/>
              <a:t> </a:t>
            </a:r>
            <a:r>
              <a:rPr lang="en-US" sz="1300" dirty="0" err="1"/>
              <a:t>mensagem</a:t>
            </a:r>
            <a:r>
              <a:rPr lang="en-US" sz="1300" dirty="0"/>
              <a:t> de </a:t>
            </a:r>
            <a:r>
              <a:rPr lang="en-US" sz="1300" dirty="0" err="1"/>
              <a:t>erro</a:t>
            </a:r>
            <a:r>
              <a:rPr lang="en-US" sz="1300" dirty="0"/>
              <a:t> </a:t>
            </a:r>
            <a:r>
              <a:rPr lang="en-US" sz="1300" dirty="0" err="1"/>
              <a:t>ao</a:t>
            </a:r>
            <a:r>
              <a:rPr lang="en-US" sz="1300" dirty="0"/>
              <a:t> </a:t>
            </a:r>
            <a:r>
              <a:rPr lang="en-US" sz="1300" dirty="0" err="1"/>
              <a:t>cliente</a:t>
            </a:r>
            <a:r>
              <a:rPr lang="en-US" sz="1300" dirty="0"/>
              <a:t>, </a:t>
            </a:r>
            <a:r>
              <a:rPr lang="en-US" sz="1300" dirty="0" err="1"/>
              <a:t>tratada</a:t>
            </a:r>
            <a:r>
              <a:rPr lang="en-US" sz="1300" dirty="0"/>
              <a:t> no </a:t>
            </a:r>
            <a:r>
              <a:rPr lang="en-US" sz="1300" dirty="0" err="1"/>
              <a:t>lado</a:t>
            </a:r>
            <a:r>
              <a:rPr lang="en-US" sz="1300" dirty="0"/>
              <a:t> do </a:t>
            </a:r>
            <a:r>
              <a:rPr lang="en-US" sz="1300" dirty="0" err="1"/>
              <a:t>cliente</a:t>
            </a:r>
            <a:r>
              <a:rPr lang="en-US" sz="1300" dirty="0"/>
              <a:t>.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/>
              <a:t>Além</a:t>
            </a:r>
            <a:r>
              <a:rPr lang="en-US" sz="1300" dirty="0"/>
              <a:t> </a:t>
            </a:r>
            <a:r>
              <a:rPr lang="en-US" sz="1300" dirty="0" err="1"/>
              <a:t>disso</a:t>
            </a:r>
            <a:r>
              <a:rPr lang="en-US" sz="1300" dirty="0"/>
              <a:t>, </a:t>
            </a:r>
            <a:r>
              <a:rPr lang="en-US" sz="1300" dirty="0" err="1"/>
              <a:t>os</a:t>
            </a:r>
            <a:r>
              <a:rPr lang="en-US" sz="1300" dirty="0"/>
              <a:t> </a:t>
            </a:r>
            <a:r>
              <a:rPr lang="en-US" sz="1300" dirty="0" err="1"/>
              <a:t>erros</a:t>
            </a:r>
            <a:r>
              <a:rPr lang="en-US" sz="1300" dirty="0"/>
              <a:t> do backend do </a:t>
            </a:r>
            <a:r>
              <a:rPr lang="en-US" sz="1300" dirty="0" err="1"/>
              <a:t>assistente</a:t>
            </a:r>
            <a:r>
              <a:rPr lang="en-US" sz="1300" dirty="0"/>
              <a:t> </a:t>
            </a:r>
            <a:r>
              <a:rPr lang="en-US" sz="1300" dirty="0" err="1"/>
              <a:t>serão</a:t>
            </a:r>
            <a:r>
              <a:rPr lang="en-US" sz="1300" dirty="0"/>
              <a:t> </a:t>
            </a:r>
            <a:r>
              <a:rPr lang="en-US" sz="1300" dirty="0" err="1"/>
              <a:t>registados</a:t>
            </a:r>
            <a:r>
              <a:rPr lang="en-US" sz="1300" dirty="0"/>
              <a:t> </a:t>
            </a:r>
            <a:r>
              <a:rPr lang="en-US" sz="1300" dirty="0" err="1"/>
              <a:t>na</a:t>
            </a:r>
            <a:r>
              <a:rPr lang="en-US" sz="1300" dirty="0"/>
              <a:t> </a:t>
            </a:r>
            <a:r>
              <a:rPr lang="en-US" sz="1300" dirty="0" err="1"/>
              <a:t>consola</a:t>
            </a:r>
            <a:r>
              <a:rPr lang="en-US" sz="1300" dirty="0"/>
              <a:t> do </a:t>
            </a:r>
            <a:r>
              <a:rPr lang="en-US" sz="1300" dirty="0" err="1"/>
              <a:t>servidor</a:t>
            </a:r>
            <a:r>
              <a:rPr lang="en-US" sz="1300" dirty="0"/>
              <a:t>.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300" dirty="0"/>
          </a:p>
        </p:txBody>
      </p:sp>
      <p:sp>
        <p:nvSpPr>
          <p:cNvPr id="2824" name="Google Shape;2824;p3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Criamos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pirâmide</a:t>
            </a:r>
            <a:r>
              <a:rPr lang="en-US" dirty="0"/>
              <a:t> para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 do </a:t>
            </a:r>
            <a:r>
              <a:rPr lang="en-US" dirty="0" err="1"/>
              <a:t>assistente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perceber</a:t>
            </a:r>
            <a:r>
              <a:rPr lang="en-US" dirty="0"/>
              <a:t> as </a:t>
            </a:r>
            <a:r>
              <a:rPr lang="en-US" dirty="0" err="1"/>
              <a:t>necessidades</a:t>
            </a:r>
            <a:r>
              <a:rPr lang="en-US" dirty="0"/>
              <a:t> dos </a:t>
            </a:r>
            <a:r>
              <a:rPr lang="en-US" dirty="0" err="1"/>
              <a:t>utilizadores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plataforma</a:t>
            </a:r>
            <a:endParaRPr dirty="0"/>
          </a:p>
          <a:p>
            <a:pPr marL="368300" lvl="0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dirty="0" err="1"/>
              <a:t>Temos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base as ferramentas, e </a:t>
            </a:r>
            <a:r>
              <a:rPr lang="en-US" dirty="0" err="1"/>
              <a:t>técnicas</a:t>
            </a:r>
            <a:r>
              <a:rPr lang="en-US" dirty="0"/>
              <a:t>, que se </a:t>
            </a:r>
            <a:r>
              <a:rPr lang="en-US" dirty="0" err="1"/>
              <a:t>podem</a:t>
            </a:r>
            <a:r>
              <a:rPr lang="en-US" dirty="0"/>
              <a:t> usar para </a:t>
            </a:r>
            <a:r>
              <a:rPr lang="en-US" dirty="0" err="1"/>
              <a:t>implementar</a:t>
            </a:r>
            <a:r>
              <a:rPr lang="en-US" dirty="0"/>
              <a:t> as </a:t>
            </a:r>
            <a:r>
              <a:rPr lang="en-US" dirty="0" err="1"/>
              <a:t>funcionalidades</a:t>
            </a:r>
            <a:endParaRPr lang="en-US" dirty="0"/>
          </a:p>
          <a:p>
            <a:pPr marL="825500" lvl="1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Por </a:t>
            </a:r>
            <a:r>
              <a:rPr lang="en-US" dirty="0" err="1"/>
              <a:t>exemplo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comunicar</a:t>
            </a:r>
            <a:r>
              <a:rPr lang="en-US" dirty="0"/>
              <a:t> com o </a:t>
            </a:r>
            <a:r>
              <a:rPr lang="en-US" dirty="0" err="1"/>
              <a:t>assistente</a:t>
            </a:r>
            <a:r>
              <a:rPr lang="en-US" dirty="0"/>
              <a:t>,… </a:t>
            </a:r>
          </a:p>
          <a:p>
            <a:pPr marL="825500" lvl="1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 err="1"/>
              <a:t>ou</a:t>
            </a:r>
            <a:r>
              <a:rPr lang="en-US" dirty="0"/>
              <a:t> o “prompt engineering”, </a:t>
            </a:r>
            <a:r>
              <a:rPr lang="en-US" dirty="0" err="1"/>
              <a:t>técnica</a:t>
            </a:r>
            <a:r>
              <a:rPr lang="en-US" dirty="0"/>
              <a:t> que </a:t>
            </a:r>
            <a:r>
              <a:rPr lang="en-US" dirty="0" err="1"/>
              <a:t>usámos</a:t>
            </a:r>
            <a:r>
              <a:rPr lang="en-US" dirty="0"/>
              <a:t> para </a:t>
            </a:r>
            <a:r>
              <a:rPr lang="en-US" dirty="0" err="1"/>
              <a:t>guiar</a:t>
            </a:r>
            <a:r>
              <a:rPr lang="en-US" dirty="0"/>
              <a:t> o </a:t>
            </a:r>
            <a:r>
              <a:rPr lang="en-US" dirty="0" err="1"/>
              <a:t>modelo</a:t>
            </a:r>
            <a:r>
              <a:rPr lang="en-US" dirty="0"/>
              <a:t> a </a:t>
            </a:r>
            <a:r>
              <a:rPr lang="en-US" dirty="0" err="1"/>
              <a:t>produzir</a:t>
            </a:r>
            <a:r>
              <a:rPr lang="en-US" dirty="0"/>
              <a:t> </a:t>
            </a:r>
            <a:r>
              <a:rPr lang="en-US" dirty="0" err="1"/>
              <a:t>determinados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None/>
            </a:pPr>
            <a:endParaRPr dirty="0"/>
          </a:p>
          <a:p>
            <a:pPr marL="368300" lvl="0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dirty="0" err="1"/>
              <a:t>Depois</a:t>
            </a:r>
            <a:r>
              <a:rPr lang="en-US" dirty="0"/>
              <a:t> o que </a:t>
            </a:r>
            <a:r>
              <a:rPr lang="en-US" dirty="0" err="1"/>
              <a:t>denominamos</a:t>
            </a:r>
            <a:r>
              <a:rPr lang="en-US" dirty="0"/>
              <a:t> de “Prompts”,… e que </a:t>
            </a:r>
            <a:r>
              <a:rPr lang="en-US" dirty="0" err="1"/>
              <a:t>representam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pedidos</a:t>
            </a:r>
            <a:r>
              <a:rPr lang="en-US" dirty="0"/>
              <a:t> </a:t>
            </a:r>
            <a:r>
              <a:rPr lang="en-US" dirty="0" err="1"/>
              <a:t>feitos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modelo</a:t>
            </a:r>
            <a:endParaRPr dirty="0"/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dirty="0"/>
              <a:t>São nada </a:t>
            </a:r>
            <a:r>
              <a:rPr lang="en-US" dirty="0" err="1"/>
              <a:t>mais</a:t>
            </a:r>
            <a:r>
              <a:rPr lang="en-US" dirty="0"/>
              <a:t> que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pré-fabricadas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natural, que </a:t>
            </a:r>
            <a:r>
              <a:rPr lang="en-US" dirty="0" err="1"/>
              <a:t>direcionam</a:t>
            </a:r>
            <a:r>
              <a:rPr lang="en-US" dirty="0"/>
              <a:t> o </a:t>
            </a:r>
            <a:r>
              <a:rPr lang="en-US" dirty="0" err="1"/>
              <a:t>modelo</a:t>
            </a:r>
            <a:r>
              <a:rPr lang="en-US" dirty="0"/>
              <a:t> a </a:t>
            </a:r>
            <a:r>
              <a:rPr lang="en-US" dirty="0" err="1"/>
              <a:t>dar</a:t>
            </a:r>
            <a:r>
              <a:rPr lang="en-US" dirty="0"/>
              <a:t> algo de valor para </a:t>
            </a:r>
            <a:r>
              <a:rPr lang="en-US" dirty="0" err="1"/>
              <a:t>concretizar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funcionalidade</a:t>
            </a:r>
            <a:endParaRPr lang="en-US" dirty="0"/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dirty="0"/>
              <a:t>E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organizadas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“plugins”, </a:t>
            </a:r>
            <a:r>
              <a:rPr lang="en-US" dirty="0" err="1"/>
              <a:t>em</a:t>
            </a:r>
            <a:r>
              <a:rPr lang="en-US" dirty="0"/>
              <a:t> que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, o plugin de </a:t>
            </a:r>
            <a:r>
              <a:rPr lang="en-US" dirty="0" err="1"/>
              <a:t>configuração</a:t>
            </a:r>
            <a:r>
              <a:rPr lang="en-US" dirty="0"/>
              <a:t>, é </a:t>
            </a:r>
            <a:r>
              <a:rPr lang="en-US" dirty="0" err="1"/>
              <a:t>composto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prompts que </a:t>
            </a:r>
            <a:r>
              <a:rPr lang="en-US" dirty="0" err="1"/>
              <a:t>realizam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com </a:t>
            </a:r>
            <a:r>
              <a:rPr lang="en-US" dirty="0" err="1"/>
              <a:t>configurações</a:t>
            </a:r>
            <a:r>
              <a:rPr lang="en-US" dirty="0"/>
              <a:t> no </a:t>
            </a:r>
            <a:r>
              <a:rPr lang="en-US" dirty="0" err="1"/>
              <a:t>assistente</a:t>
            </a:r>
            <a:endParaRPr lang="en-US" dirty="0"/>
          </a:p>
          <a:p>
            <a:pPr marL="6096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</a:pPr>
            <a:endParaRPr dirty="0"/>
          </a:p>
          <a:p>
            <a:pPr marL="368300" lvl="0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dirty="0"/>
              <a:t>No topo - As </a:t>
            </a:r>
            <a:r>
              <a:rPr lang="en-US" dirty="0" err="1"/>
              <a:t>funcionalidades</a:t>
            </a:r>
            <a:r>
              <a:rPr lang="en-US" dirty="0"/>
              <a:t>,… das </a:t>
            </a:r>
            <a:r>
              <a:rPr lang="en-US" dirty="0" err="1"/>
              <a:t>implementadas</a:t>
            </a:r>
            <a:r>
              <a:rPr lang="en-US" dirty="0"/>
              <a:t> no </a:t>
            </a:r>
            <a:r>
              <a:rPr lang="en-US" dirty="0" err="1"/>
              <a:t>protótipo</a:t>
            </a:r>
            <a:r>
              <a:rPr lang="en-US" dirty="0"/>
              <a:t>…</a:t>
            </a:r>
          </a:p>
          <a:p>
            <a:pPr marL="825500" lvl="1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A Analise de dados do Sistema – </a:t>
            </a:r>
            <a:r>
              <a:rPr lang="en-US" dirty="0" err="1"/>
              <a:t>onde</a:t>
            </a:r>
            <a:r>
              <a:rPr lang="en-US" dirty="0"/>
              <a:t> o user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questionar</a:t>
            </a:r>
            <a:r>
              <a:rPr lang="en-US" dirty="0"/>
              <a:t> o </a:t>
            </a:r>
            <a:r>
              <a:rPr lang="en-US" dirty="0" err="1"/>
              <a:t>assistente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dados da Plataforma</a:t>
            </a:r>
          </a:p>
          <a:p>
            <a:pPr marL="825500" lvl="1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E o </a:t>
            </a:r>
            <a:r>
              <a:rPr lang="en-US" dirty="0" err="1"/>
              <a:t>Sumário</a:t>
            </a:r>
            <a:r>
              <a:rPr lang="en-US" dirty="0"/>
              <a:t> das </a:t>
            </a:r>
            <a:r>
              <a:rPr lang="en-US" dirty="0" err="1"/>
              <a:t>Notificações</a:t>
            </a:r>
            <a:r>
              <a:rPr lang="en-US" dirty="0"/>
              <a:t> – que resume as </a:t>
            </a:r>
            <a:r>
              <a:rPr lang="en-US" dirty="0" err="1"/>
              <a:t>notificações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que o user </a:t>
            </a:r>
            <a:r>
              <a:rPr lang="en-US" dirty="0" err="1"/>
              <a:t>defeniu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preferenciais</a:t>
            </a:r>
            <a:endParaRPr lang="en-US" dirty="0"/>
          </a:p>
          <a:p>
            <a:pPr marL="8255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 Update de </a:t>
            </a:r>
            <a:r>
              <a:rPr lang="en-US" dirty="0" err="1"/>
              <a:t>Configurações</a:t>
            </a:r>
            <a:r>
              <a:rPr lang="en-US" dirty="0"/>
              <a:t> – </a:t>
            </a:r>
            <a:r>
              <a:rPr lang="en-US" dirty="0" err="1"/>
              <a:t>onde</a:t>
            </a:r>
            <a:r>
              <a:rPr lang="en-US" dirty="0"/>
              <a:t> o user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alterar</a:t>
            </a:r>
            <a:r>
              <a:rPr lang="en-US" dirty="0"/>
              <a:t> a </a:t>
            </a:r>
            <a:r>
              <a:rPr lang="en-US" dirty="0" err="1"/>
              <a:t>linguagem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defenir</a:t>
            </a:r>
            <a:r>
              <a:rPr lang="en-US" dirty="0"/>
              <a:t> qual 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notificações</a:t>
            </a:r>
            <a:r>
              <a:rPr lang="en-US" dirty="0"/>
              <a:t> que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resumidas</a:t>
            </a:r>
            <a:endParaRPr lang="en-US" dirty="0"/>
          </a:p>
        </p:txBody>
      </p:sp>
      <p:sp>
        <p:nvSpPr>
          <p:cNvPr id="2475" name="Google Shape;24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7">
          <a:extLst>
            <a:ext uri="{FF2B5EF4-FFF2-40B4-BE49-F238E27FC236}">
              <a16:creationId xmlns:a16="http://schemas.microsoft.com/office/drawing/2014/main" id="{40B8BFCC-93BF-3CFF-848A-AB0C0605F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30b734e25f2_0_10:notes">
            <a:extLst>
              <a:ext uri="{FF2B5EF4-FFF2-40B4-BE49-F238E27FC236}">
                <a16:creationId xmlns:a16="http://schemas.microsoft.com/office/drawing/2014/main" id="{93E5B6A8-DAFB-E5A5-94C9-96CFA8F5F7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9" name="Google Shape;2829;g30b734e25f2_0_10:notes">
            <a:extLst>
              <a:ext uri="{FF2B5EF4-FFF2-40B4-BE49-F238E27FC236}">
                <a16:creationId xmlns:a16="http://schemas.microsoft.com/office/drawing/2014/main" id="{0E198914-5B81-72F2-2FED-1DDFBB861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2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</p:txBody>
      </p:sp>
      <p:sp>
        <p:nvSpPr>
          <p:cNvPr id="2830" name="Google Shape;2830;g30b734e25f2_0_10:notes">
            <a:extLst>
              <a:ext uri="{FF2B5EF4-FFF2-40B4-BE49-F238E27FC236}">
                <a16:creationId xmlns:a16="http://schemas.microsoft.com/office/drawing/2014/main" id="{8AA9A3CC-582E-4B25-019D-94D371D15D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78960" y="10157402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9053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30b734e25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9" name="Google Shape;2829;g30b734e25f2_0_10:notes"/>
          <p:cNvSpPr txBox="1">
            <a:spLocks noGrp="1"/>
          </p:cNvSpPr>
          <p:nvPr>
            <p:ph type="body" idx="1"/>
          </p:nvPr>
        </p:nvSpPr>
        <p:spPr>
          <a:xfrm>
            <a:off x="756000" y="5078522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</p:txBody>
      </p:sp>
      <p:sp>
        <p:nvSpPr>
          <p:cNvPr id="2830" name="Google Shape;2830;g30b734e25f2_0_1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2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7">
          <a:extLst>
            <a:ext uri="{FF2B5EF4-FFF2-40B4-BE49-F238E27FC236}">
              <a16:creationId xmlns:a16="http://schemas.microsoft.com/office/drawing/2014/main" id="{5FBEF767-A073-C9C8-1D46-D53F66233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30b734e25f2_0_10:notes">
            <a:extLst>
              <a:ext uri="{FF2B5EF4-FFF2-40B4-BE49-F238E27FC236}">
                <a16:creationId xmlns:a16="http://schemas.microsoft.com/office/drawing/2014/main" id="{32D1CB2E-F1E5-487E-87FF-F10CCCB31C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9" name="Google Shape;2829;g30b734e25f2_0_10:notes">
            <a:extLst>
              <a:ext uri="{FF2B5EF4-FFF2-40B4-BE49-F238E27FC236}">
                <a16:creationId xmlns:a16="http://schemas.microsoft.com/office/drawing/2014/main" id="{D4F84BD6-A578-B3BF-3AEE-FAC2439BFE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2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</p:txBody>
      </p:sp>
      <p:sp>
        <p:nvSpPr>
          <p:cNvPr id="2830" name="Google Shape;2830;g30b734e25f2_0_10:notes">
            <a:extLst>
              <a:ext uri="{FF2B5EF4-FFF2-40B4-BE49-F238E27FC236}">
                <a16:creationId xmlns:a16="http://schemas.microsoft.com/office/drawing/2014/main" id="{00F3D1D8-F01C-4A09-D1EB-E98AB2665D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78960" y="10157402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95843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7">
          <a:extLst>
            <a:ext uri="{FF2B5EF4-FFF2-40B4-BE49-F238E27FC236}">
              <a16:creationId xmlns:a16="http://schemas.microsoft.com/office/drawing/2014/main" id="{B45EFD8B-0630-188C-BD62-C341907D0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30b734e25f2_0_10:notes">
            <a:extLst>
              <a:ext uri="{FF2B5EF4-FFF2-40B4-BE49-F238E27FC236}">
                <a16:creationId xmlns:a16="http://schemas.microsoft.com/office/drawing/2014/main" id="{C642BF00-ECF0-3EC6-20A0-92FE8E13C2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9" name="Google Shape;2829;g30b734e25f2_0_10:notes">
            <a:extLst>
              <a:ext uri="{FF2B5EF4-FFF2-40B4-BE49-F238E27FC236}">
                <a16:creationId xmlns:a16="http://schemas.microsoft.com/office/drawing/2014/main" id="{302D7CA7-34D9-2BC6-07D3-5A81C65ABD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2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 err="1"/>
              <a:t>Questões</a:t>
            </a:r>
            <a:r>
              <a:rPr lang="en-US" dirty="0"/>
              <a:t> dos </a:t>
            </a:r>
            <a:r>
              <a:rPr lang="en-US" dirty="0" err="1"/>
              <a:t>cenários</a:t>
            </a:r>
            <a:r>
              <a:rPr lang="en-US" dirty="0"/>
              <a:t> 1 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/>
              <a:t>RESPOSTAS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https://docs.google.com/forms/d/1BYuad-KH5PiBmj7Gpnjyx238UuoOMYQBLlTUksfqvQI/edit#responses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</p:txBody>
      </p:sp>
      <p:sp>
        <p:nvSpPr>
          <p:cNvPr id="2830" name="Google Shape;2830;g30b734e25f2_0_10:notes">
            <a:extLst>
              <a:ext uri="{FF2B5EF4-FFF2-40B4-BE49-F238E27FC236}">
                <a16:creationId xmlns:a16="http://schemas.microsoft.com/office/drawing/2014/main" id="{8904B0E6-A52D-8E50-C10C-5B54C6BADC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78960" y="10157402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37029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7">
          <a:extLst>
            <a:ext uri="{FF2B5EF4-FFF2-40B4-BE49-F238E27FC236}">
              <a16:creationId xmlns:a16="http://schemas.microsoft.com/office/drawing/2014/main" id="{296F19E1-8C41-7DA7-336F-D0CBBEF8C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30b734e25f2_0_10:notes">
            <a:extLst>
              <a:ext uri="{FF2B5EF4-FFF2-40B4-BE49-F238E27FC236}">
                <a16:creationId xmlns:a16="http://schemas.microsoft.com/office/drawing/2014/main" id="{66616B6D-6EF2-4035-F3F0-A1526959B9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9" name="Google Shape;2829;g30b734e25f2_0_10:notes">
            <a:extLst>
              <a:ext uri="{FF2B5EF4-FFF2-40B4-BE49-F238E27FC236}">
                <a16:creationId xmlns:a16="http://schemas.microsoft.com/office/drawing/2014/main" id="{01A08479-4F12-A5C2-5AAD-E573D9FFB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2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/>
            </a:pPr>
            <a:r>
              <a:rPr lang="pt-BR" dirty="0"/>
              <a:t>Questões dos cenários 3 e 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/>
              <a:t>RESPOSTAS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/>
              <a:t>https://docs.google.com/forms/d/1BYuad-KH5PiBmj7Gpnjyx238UuoOMYQBLlTUksfqvQI/edit#responses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</p:txBody>
      </p:sp>
      <p:sp>
        <p:nvSpPr>
          <p:cNvPr id="2830" name="Google Shape;2830;g30b734e25f2_0_10:notes">
            <a:extLst>
              <a:ext uri="{FF2B5EF4-FFF2-40B4-BE49-F238E27FC236}">
                <a16:creationId xmlns:a16="http://schemas.microsoft.com/office/drawing/2014/main" id="{56AA941D-F35F-A51A-9703-4416FEF648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78960" y="10157402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8429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8" name="Google Shape;22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159385" lvl="0" indent="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 panose="020B0604020202020204" pitchFamily="34" charset="0"/>
              <a:buNone/>
            </a:pPr>
            <a:r>
              <a:rPr lang="en-US" sz="1200" b="0" dirty="0">
                <a:solidFill>
                  <a:srgbClr val="111111"/>
                </a:solidFill>
              </a:rPr>
              <a:t>Esta </a:t>
            </a:r>
            <a:r>
              <a:rPr lang="en-US" sz="1200" b="0" dirty="0" err="1">
                <a:solidFill>
                  <a:srgbClr val="111111"/>
                </a:solidFill>
              </a:rPr>
              <a:t>ideia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surgiu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ligada</a:t>
            </a:r>
            <a:r>
              <a:rPr lang="en-US" sz="1200" b="0" dirty="0">
                <a:solidFill>
                  <a:srgbClr val="111111"/>
                </a:solidFill>
              </a:rPr>
              <a:t> à </a:t>
            </a:r>
            <a:r>
              <a:rPr lang="en-US" sz="1200" b="0" dirty="0" err="1">
                <a:solidFill>
                  <a:srgbClr val="111111"/>
                </a:solidFill>
              </a:rPr>
              <a:t>evolução</a:t>
            </a:r>
            <a:r>
              <a:rPr lang="en-US" sz="1200" b="0" dirty="0">
                <a:solidFill>
                  <a:srgbClr val="111111"/>
                </a:solidFill>
              </a:rPr>
              <a:t> da </a:t>
            </a:r>
            <a:r>
              <a:rPr lang="en-US" sz="1200" b="0" dirty="0" err="1">
                <a:solidFill>
                  <a:srgbClr val="111111"/>
                </a:solidFill>
              </a:rPr>
              <a:t>tecnologia</a:t>
            </a:r>
            <a:r>
              <a:rPr lang="en-US" sz="1200" b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dirty="0"/>
          </a:p>
          <a:p>
            <a:pPr marL="330835" lvl="0" indent="-1714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•"/>
            </a:pPr>
            <a:r>
              <a:rPr lang="en-US" sz="1200" b="0" dirty="0" err="1">
                <a:solidFill>
                  <a:srgbClr val="111111"/>
                </a:solidFill>
              </a:rPr>
              <a:t>Desde</a:t>
            </a:r>
            <a:r>
              <a:rPr lang="en-US" sz="1200" b="0" dirty="0">
                <a:solidFill>
                  <a:srgbClr val="111111"/>
                </a:solidFill>
              </a:rPr>
              <a:t> o </a:t>
            </a:r>
            <a:r>
              <a:rPr lang="en-US" sz="1200" b="0" dirty="0" err="1">
                <a:solidFill>
                  <a:srgbClr val="111111"/>
                </a:solidFill>
              </a:rPr>
              <a:t>passar</a:t>
            </a:r>
            <a:r>
              <a:rPr lang="en-US" sz="1200" b="0" dirty="0">
                <a:solidFill>
                  <a:srgbClr val="111111"/>
                </a:solidFill>
              </a:rPr>
              <a:t> das </a:t>
            </a:r>
            <a:r>
              <a:rPr lang="en-US" sz="1200" b="0" dirty="0" err="1">
                <a:solidFill>
                  <a:srgbClr val="111111"/>
                </a:solidFill>
              </a:rPr>
              <a:t>linhas</a:t>
            </a:r>
            <a:r>
              <a:rPr lang="en-US" sz="1200" b="0" dirty="0">
                <a:solidFill>
                  <a:srgbClr val="111111"/>
                </a:solidFill>
              </a:rPr>
              <a:t> de </a:t>
            </a:r>
            <a:r>
              <a:rPr lang="en-US" sz="1200" b="0" dirty="0" err="1">
                <a:solidFill>
                  <a:srgbClr val="111111"/>
                </a:solidFill>
              </a:rPr>
              <a:t>comando</a:t>
            </a:r>
            <a:r>
              <a:rPr lang="en-US" sz="1200" b="0" dirty="0">
                <a:solidFill>
                  <a:srgbClr val="111111"/>
                </a:solidFill>
              </a:rPr>
              <a:t>, </a:t>
            </a:r>
            <a:r>
              <a:rPr lang="en-US" sz="1200" b="0" dirty="0" err="1">
                <a:solidFill>
                  <a:srgbClr val="111111"/>
                </a:solidFill>
              </a:rPr>
              <a:t>ás</a:t>
            </a:r>
            <a:r>
              <a:rPr lang="en-US" sz="1200" b="0" dirty="0">
                <a:solidFill>
                  <a:srgbClr val="111111"/>
                </a:solidFill>
              </a:rPr>
              <a:t> interfaces de </a:t>
            </a:r>
            <a:r>
              <a:rPr lang="en-US" sz="1200" b="0" dirty="0" err="1">
                <a:solidFill>
                  <a:srgbClr val="111111"/>
                </a:solidFill>
              </a:rPr>
              <a:t>utilizador</a:t>
            </a:r>
            <a:r>
              <a:rPr lang="en-US" sz="1200" b="0" dirty="0">
                <a:solidFill>
                  <a:srgbClr val="111111"/>
                </a:solidFill>
              </a:rPr>
              <a:t>… e de IDE’s, que </a:t>
            </a:r>
            <a:r>
              <a:rPr lang="en-US" sz="1200" b="0" dirty="0" err="1">
                <a:solidFill>
                  <a:srgbClr val="111111"/>
                </a:solidFill>
              </a:rPr>
              <a:t>ajudam</a:t>
            </a:r>
            <a:r>
              <a:rPr lang="en-US" sz="1200" b="0" dirty="0">
                <a:solidFill>
                  <a:srgbClr val="111111"/>
                </a:solidFill>
              </a:rPr>
              <a:t> a </a:t>
            </a:r>
            <a:r>
              <a:rPr lang="en-US" sz="1200" b="0" dirty="0" err="1">
                <a:solidFill>
                  <a:srgbClr val="111111"/>
                </a:solidFill>
              </a:rPr>
              <a:t>detetar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erros</a:t>
            </a:r>
            <a:r>
              <a:rPr lang="en-US" sz="1200" b="0" dirty="0">
                <a:solidFill>
                  <a:srgbClr val="111111"/>
                </a:solidFill>
              </a:rPr>
              <a:t>, e </a:t>
            </a:r>
            <a:r>
              <a:rPr lang="en-US" sz="1200" b="0" dirty="0" err="1">
                <a:solidFill>
                  <a:srgbClr val="111111"/>
                </a:solidFill>
              </a:rPr>
              <a:t>completar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código</a:t>
            </a:r>
            <a:r>
              <a:rPr lang="en-US" sz="1200" b="0" dirty="0">
                <a:solidFill>
                  <a:srgbClr val="111111"/>
                </a:solidFill>
              </a:rPr>
              <a:t>…</a:t>
            </a:r>
            <a:endParaRPr dirty="0"/>
          </a:p>
          <a:p>
            <a:pPr marL="330835" lvl="0" indent="-1714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•"/>
            </a:pPr>
            <a:r>
              <a:rPr lang="en-US" sz="1200" b="0" dirty="0" err="1">
                <a:solidFill>
                  <a:srgbClr val="111111"/>
                </a:solidFill>
              </a:rPr>
              <a:t>Hoje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em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dia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já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existem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assistentes</a:t>
            </a:r>
            <a:r>
              <a:rPr lang="en-US" sz="1200" b="0" dirty="0">
                <a:solidFill>
                  <a:srgbClr val="111111"/>
                </a:solidFill>
              </a:rPr>
              <a:t> de IA </a:t>
            </a:r>
            <a:r>
              <a:rPr lang="en-US" sz="1200" b="0" dirty="0" err="1">
                <a:solidFill>
                  <a:srgbClr val="111111"/>
                </a:solidFill>
              </a:rPr>
              <a:t>como</a:t>
            </a:r>
            <a:r>
              <a:rPr lang="en-US" sz="1200" b="0" dirty="0">
                <a:solidFill>
                  <a:srgbClr val="111111"/>
                </a:solidFill>
              </a:rPr>
              <a:t> a Siri </a:t>
            </a:r>
            <a:r>
              <a:rPr lang="en-US" sz="1200" b="0" dirty="0" err="1">
                <a:solidFill>
                  <a:srgbClr val="111111"/>
                </a:solidFill>
              </a:rPr>
              <a:t>ou</a:t>
            </a:r>
            <a:r>
              <a:rPr lang="en-US" sz="1200" b="0" dirty="0">
                <a:solidFill>
                  <a:srgbClr val="111111"/>
                </a:solidFill>
              </a:rPr>
              <a:t> Alexa </a:t>
            </a:r>
            <a:r>
              <a:rPr lang="en-US" sz="1200" b="0" dirty="0" err="1">
                <a:solidFill>
                  <a:srgbClr val="111111"/>
                </a:solidFill>
              </a:rPr>
              <a:t>capazes</a:t>
            </a:r>
            <a:r>
              <a:rPr lang="en-US" sz="1200" b="0" dirty="0">
                <a:solidFill>
                  <a:srgbClr val="111111"/>
                </a:solidFill>
              </a:rPr>
              <a:t> de </a:t>
            </a:r>
            <a:r>
              <a:rPr lang="en-US" sz="1200" b="0" dirty="0" err="1">
                <a:solidFill>
                  <a:srgbClr val="111111"/>
                </a:solidFill>
              </a:rPr>
              <a:t>ajudar</a:t>
            </a:r>
            <a:r>
              <a:rPr lang="en-US" sz="1200" b="0" dirty="0">
                <a:solidFill>
                  <a:srgbClr val="111111"/>
                </a:solidFill>
              </a:rPr>
              <a:t> com as </a:t>
            </a:r>
            <a:r>
              <a:rPr lang="en-US" sz="1200" b="0" dirty="0" err="1">
                <a:solidFill>
                  <a:srgbClr val="111111"/>
                </a:solidFill>
              </a:rPr>
              <a:t>tarefas</a:t>
            </a:r>
            <a:r>
              <a:rPr lang="en-US" sz="1200" b="0" dirty="0">
                <a:solidFill>
                  <a:srgbClr val="111111"/>
                </a:solidFill>
              </a:rPr>
              <a:t> do </a:t>
            </a:r>
            <a:r>
              <a:rPr lang="en-US" sz="1200" b="0" dirty="0" err="1">
                <a:solidFill>
                  <a:srgbClr val="111111"/>
                </a:solidFill>
              </a:rPr>
              <a:t>dia</a:t>
            </a:r>
            <a:r>
              <a:rPr lang="en-US" sz="1200" b="0" dirty="0">
                <a:solidFill>
                  <a:srgbClr val="111111"/>
                </a:solidFill>
              </a:rPr>
              <a:t> a </a:t>
            </a:r>
            <a:r>
              <a:rPr lang="en-US" sz="1200" b="0" dirty="0" err="1">
                <a:solidFill>
                  <a:srgbClr val="111111"/>
                </a:solidFill>
              </a:rPr>
              <a:t>dia</a:t>
            </a:r>
            <a:r>
              <a:rPr lang="en-US" sz="1200" b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… e</a:t>
            </a:r>
            <a:endParaRPr dirty="0"/>
          </a:p>
          <a:p>
            <a:pPr marL="330835" lvl="0" indent="-1714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•"/>
            </a:pPr>
            <a:r>
              <a:rPr lang="en-US" sz="1200" b="0" dirty="0" err="1">
                <a:solidFill>
                  <a:srgbClr val="111111"/>
                </a:solidFill>
              </a:rPr>
              <a:t>Isto</a:t>
            </a:r>
            <a:r>
              <a:rPr lang="en-US" sz="1200" b="0" dirty="0">
                <a:solidFill>
                  <a:srgbClr val="111111"/>
                </a:solidFill>
              </a:rPr>
              <a:t>, para </a:t>
            </a:r>
            <a:r>
              <a:rPr lang="en-US" sz="1200" b="0" dirty="0" err="1">
                <a:solidFill>
                  <a:srgbClr val="111111"/>
                </a:solidFill>
              </a:rPr>
              <a:t>explicar</a:t>
            </a:r>
            <a:r>
              <a:rPr lang="en-US" sz="1200" b="0" dirty="0">
                <a:solidFill>
                  <a:srgbClr val="111111"/>
                </a:solidFill>
              </a:rPr>
              <a:t> que a IA </a:t>
            </a:r>
            <a:r>
              <a:rPr lang="en-US" sz="1200" b="0" dirty="0" err="1">
                <a:solidFill>
                  <a:srgbClr val="111111"/>
                </a:solidFill>
              </a:rPr>
              <a:t>têm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vido</a:t>
            </a:r>
            <a:r>
              <a:rPr lang="en-US" sz="1200" b="0" dirty="0">
                <a:solidFill>
                  <a:srgbClr val="111111"/>
                </a:solidFill>
              </a:rPr>
              <a:t> a </a:t>
            </a:r>
            <a:r>
              <a:rPr lang="en-US" sz="1200" b="0" dirty="0" err="1">
                <a:solidFill>
                  <a:srgbClr val="111111"/>
                </a:solidFill>
              </a:rPr>
              <a:t>crescer</a:t>
            </a:r>
            <a:r>
              <a:rPr lang="en-US" sz="1200" b="0" dirty="0">
                <a:solidFill>
                  <a:srgbClr val="111111"/>
                </a:solidFill>
              </a:rPr>
              <a:t>, e </a:t>
            </a:r>
            <a:r>
              <a:rPr lang="en-US" sz="1200" b="0" dirty="0" err="1">
                <a:solidFill>
                  <a:srgbClr val="111111"/>
                </a:solidFill>
              </a:rPr>
              <a:t>já</a:t>
            </a:r>
            <a:r>
              <a:rPr lang="en-US" sz="1200" b="0" dirty="0">
                <a:solidFill>
                  <a:srgbClr val="111111"/>
                </a:solidFill>
              </a:rPr>
              <a:t> se </a:t>
            </a:r>
            <a:r>
              <a:rPr lang="en-US" sz="1200" b="0" dirty="0" err="1">
                <a:solidFill>
                  <a:srgbClr val="111111"/>
                </a:solidFill>
              </a:rPr>
              <a:t>encontra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espalhada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por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várias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aplicações</a:t>
            </a:r>
            <a:r>
              <a:rPr lang="en-US" sz="1200" b="0" dirty="0">
                <a:solidFill>
                  <a:srgbClr val="111111"/>
                </a:solidFill>
              </a:rPr>
              <a:t>…</a:t>
            </a:r>
          </a:p>
          <a:p>
            <a:pPr marL="330835" lvl="0" indent="-1714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•"/>
            </a:pPr>
            <a:r>
              <a:rPr lang="en-US" sz="1200" b="0" dirty="0">
                <a:solidFill>
                  <a:srgbClr val="111111"/>
                </a:solidFill>
              </a:rPr>
              <a:t>Skills Workflow </a:t>
            </a:r>
            <a:r>
              <a:rPr lang="en-US" sz="1200" b="0" dirty="0" err="1">
                <a:solidFill>
                  <a:srgbClr val="111111"/>
                </a:solidFill>
              </a:rPr>
              <a:t>foi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usada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como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caso</a:t>
            </a:r>
            <a:r>
              <a:rPr lang="en-US" sz="1200" b="0" dirty="0">
                <a:solidFill>
                  <a:srgbClr val="111111"/>
                </a:solidFill>
              </a:rPr>
              <a:t> de teste no </a:t>
            </a:r>
            <a:r>
              <a:rPr lang="en-US" sz="1200" b="0" dirty="0" err="1">
                <a:solidFill>
                  <a:srgbClr val="111111"/>
                </a:solidFill>
              </a:rPr>
              <a:t>nosso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tema</a:t>
            </a:r>
            <a:r>
              <a:rPr lang="en-US" sz="1200" b="0" dirty="0">
                <a:solidFill>
                  <a:srgbClr val="111111"/>
                </a:solidFill>
              </a:rPr>
              <a:t>, </a:t>
            </a:r>
            <a:r>
              <a:rPr lang="en-US" sz="1200" b="0" dirty="0" err="1">
                <a:solidFill>
                  <a:srgbClr val="111111"/>
                </a:solidFill>
              </a:rPr>
              <a:t>pelo</a:t>
            </a:r>
            <a:r>
              <a:rPr lang="en-US" sz="1200" b="0" dirty="0">
                <a:solidFill>
                  <a:srgbClr val="111111"/>
                </a:solidFill>
              </a:rPr>
              <a:t> facto de </a:t>
            </a:r>
            <a:r>
              <a:rPr lang="en-US" sz="1200" b="0" dirty="0" err="1">
                <a:solidFill>
                  <a:srgbClr val="111111"/>
                </a:solidFill>
              </a:rPr>
              <a:t>priorizar</a:t>
            </a:r>
            <a:r>
              <a:rPr lang="en-US" sz="1200" b="0" dirty="0">
                <a:solidFill>
                  <a:srgbClr val="111111"/>
                </a:solidFill>
              </a:rPr>
              <a:t> a </a:t>
            </a:r>
            <a:r>
              <a:rPr lang="en-US" sz="1200" b="0" dirty="0" err="1">
                <a:solidFill>
                  <a:srgbClr val="111111"/>
                </a:solidFill>
              </a:rPr>
              <a:t>experiencia</a:t>
            </a:r>
            <a:r>
              <a:rPr lang="en-US" sz="1200" b="0" dirty="0">
                <a:solidFill>
                  <a:srgbClr val="111111"/>
                </a:solidFill>
              </a:rPr>
              <a:t> do </a:t>
            </a:r>
            <a:r>
              <a:rPr lang="en-US" sz="1200" b="0" dirty="0" err="1">
                <a:solidFill>
                  <a:srgbClr val="111111"/>
                </a:solidFill>
              </a:rPr>
              <a:t>utilizador</a:t>
            </a:r>
            <a:r>
              <a:rPr lang="en-US" sz="1200" b="0" dirty="0">
                <a:solidFill>
                  <a:srgbClr val="111111"/>
                </a:solidFill>
              </a:rPr>
              <a:t>, e </a:t>
            </a:r>
            <a:r>
              <a:rPr lang="en-US" sz="1200" b="0" dirty="0" err="1">
                <a:solidFill>
                  <a:srgbClr val="111111"/>
                </a:solidFill>
              </a:rPr>
              <a:t>por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mostrar</a:t>
            </a:r>
            <a:r>
              <a:rPr lang="en-US" sz="1200" b="0" dirty="0">
                <a:solidFill>
                  <a:srgbClr val="111111"/>
                </a:solidFill>
              </a:rPr>
              <a:t> as </a:t>
            </a:r>
            <a:r>
              <a:rPr lang="en-US" sz="1200" b="0" dirty="0" err="1">
                <a:solidFill>
                  <a:srgbClr val="111111"/>
                </a:solidFill>
              </a:rPr>
              <a:t>caracteristica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ideais</a:t>
            </a:r>
            <a:r>
              <a:rPr lang="en-US" sz="1200" b="0" dirty="0">
                <a:solidFill>
                  <a:srgbClr val="111111"/>
                </a:solidFill>
              </a:rPr>
              <a:t> para se </a:t>
            </a:r>
            <a:r>
              <a:rPr lang="en-US" sz="1200" b="0" dirty="0" err="1">
                <a:solidFill>
                  <a:srgbClr val="111111"/>
                </a:solidFill>
              </a:rPr>
              <a:t>adaptar</a:t>
            </a:r>
            <a:r>
              <a:rPr lang="en-US" sz="1200" b="0" dirty="0">
                <a:solidFill>
                  <a:srgbClr val="111111"/>
                </a:solidFill>
              </a:rPr>
              <a:t> a nova </a:t>
            </a:r>
            <a:r>
              <a:rPr lang="en-US" sz="1200" b="0" dirty="0" err="1">
                <a:solidFill>
                  <a:srgbClr val="111111"/>
                </a:solidFill>
              </a:rPr>
              <a:t>tecnologia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</a:p>
          <a:p>
            <a:pPr marL="330835" lvl="0" indent="-1714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•"/>
            </a:pPr>
            <a:r>
              <a:rPr lang="en-US" sz="1200" b="0" dirty="0" err="1">
                <a:solidFill>
                  <a:srgbClr val="111111"/>
                </a:solidFill>
              </a:rPr>
              <a:t>Simplificando</a:t>
            </a:r>
            <a:r>
              <a:rPr lang="en-US" sz="1200" b="0" dirty="0">
                <a:solidFill>
                  <a:srgbClr val="111111"/>
                </a:solidFill>
              </a:rPr>
              <a:t> a </a:t>
            </a:r>
            <a:r>
              <a:rPr lang="en-US" sz="1200" b="0" dirty="0" err="1">
                <a:solidFill>
                  <a:srgbClr val="111111"/>
                </a:solidFill>
              </a:rPr>
              <a:t>sua</a:t>
            </a:r>
            <a:r>
              <a:rPr lang="en-US" sz="1200" b="0" dirty="0">
                <a:solidFill>
                  <a:srgbClr val="111111"/>
                </a:solidFill>
              </a:rPr>
              <a:t> interface, e </a:t>
            </a:r>
            <a:r>
              <a:rPr lang="en-US" sz="1200" b="0" dirty="0" err="1">
                <a:solidFill>
                  <a:srgbClr val="111111"/>
                </a:solidFill>
              </a:rPr>
              <a:t>tornando</a:t>
            </a:r>
            <a:r>
              <a:rPr lang="en-US" sz="1200" b="0" dirty="0">
                <a:solidFill>
                  <a:srgbClr val="111111"/>
                </a:solidFill>
              </a:rPr>
              <a:t> as </a:t>
            </a:r>
            <a:r>
              <a:rPr lang="en-US" sz="1200" b="0" dirty="0" err="1">
                <a:solidFill>
                  <a:srgbClr val="111111"/>
                </a:solidFill>
              </a:rPr>
              <a:t>interações</a:t>
            </a:r>
            <a:r>
              <a:rPr lang="en-US" sz="1200" b="0" dirty="0">
                <a:solidFill>
                  <a:srgbClr val="111111"/>
                </a:solidFill>
              </a:rPr>
              <a:t> com a </a:t>
            </a:r>
            <a:r>
              <a:rPr lang="en-US" sz="1200" b="0" dirty="0" err="1">
                <a:solidFill>
                  <a:srgbClr val="111111"/>
                </a:solidFill>
              </a:rPr>
              <a:t>sua</a:t>
            </a:r>
            <a:r>
              <a:rPr lang="en-US" sz="1200" b="0" dirty="0">
                <a:solidFill>
                  <a:srgbClr val="111111"/>
                </a:solidFill>
              </a:rPr>
              <a:t> </a:t>
            </a:r>
            <a:r>
              <a:rPr lang="en-US" sz="1200" b="0" dirty="0" err="1">
                <a:solidFill>
                  <a:srgbClr val="111111"/>
                </a:solidFill>
              </a:rPr>
              <a:t>plataforma</a:t>
            </a:r>
            <a:r>
              <a:rPr lang="en-US" sz="1200" b="0" dirty="0">
                <a:solidFill>
                  <a:srgbClr val="111111"/>
                </a:solidFill>
              </a:rPr>
              <a:t> o </a:t>
            </a:r>
            <a:r>
              <a:rPr lang="en-US" sz="1200" b="0" dirty="0" err="1">
                <a:solidFill>
                  <a:srgbClr val="111111"/>
                </a:solidFill>
              </a:rPr>
              <a:t>mais</a:t>
            </a:r>
            <a:r>
              <a:rPr lang="en-US" sz="1200" b="0" dirty="0">
                <a:solidFill>
                  <a:srgbClr val="111111"/>
                </a:solidFill>
              </a:rPr>
              <a:t> natural </a:t>
            </a:r>
            <a:r>
              <a:rPr lang="en-US" sz="1200" b="0" dirty="0" err="1">
                <a:solidFill>
                  <a:srgbClr val="111111"/>
                </a:solidFill>
              </a:rPr>
              <a:t>possivel</a:t>
            </a:r>
            <a:r>
              <a:rPr lang="en-US" sz="1200" b="0" dirty="0">
                <a:solidFill>
                  <a:srgbClr val="111111"/>
                </a:solidFill>
              </a:rPr>
              <a:t>,…</a:t>
            </a:r>
            <a:endParaRPr dirty="0"/>
          </a:p>
          <a:p>
            <a:pPr marL="330835" lvl="0" indent="-1714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•"/>
            </a:pPr>
            <a:r>
              <a:rPr lang="en-US" sz="1200" b="0" dirty="0" err="1">
                <a:solidFill>
                  <a:srgbClr val="111111"/>
                </a:solidFill>
              </a:rPr>
              <a:t>Aumentado</a:t>
            </a:r>
            <a:r>
              <a:rPr lang="en-US" sz="1200" b="0" dirty="0">
                <a:solidFill>
                  <a:srgbClr val="111111"/>
                </a:solidFill>
              </a:rPr>
              <a:t> a </a:t>
            </a:r>
            <a:r>
              <a:rPr lang="en-US" sz="1200" b="0" dirty="0" err="1">
                <a:solidFill>
                  <a:srgbClr val="111111"/>
                </a:solidFill>
              </a:rPr>
              <a:t>produtividade</a:t>
            </a:r>
            <a:r>
              <a:rPr lang="pt-PT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dos utilizadores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7">
          <a:extLst>
            <a:ext uri="{FF2B5EF4-FFF2-40B4-BE49-F238E27FC236}">
              <a16:creationId xmlns:a16="http://schemas.microsoft.com/office/drawing/2014/main" id="{0DAF88E1-688E-7844-E366-3E84D09C2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30b734e25f2_0_10:notes">
            <a:extLst>
              <a:ext uri="{FF2B5EF4-FFF2-40B4-BE49-F238E27FC236}">
                <a16:creationId xmlns:a16="http://schemas.microsoft.com/office/drawing/2014/main" id="{9635EFCE-1DBA-2E15-E96C-DF890262C4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9" name="Google Shape;2829;g30b734e25f2_0_10:notes">
            <a:extLst>
              <a:ext uri="{FF2B5EF4-FFF2-40B4-BE49-F238E27FC236}">
                <a16:creationId xmlns:a16="http://schemas.microsoft.com/office/drawing/2014/main" id="{09612E00-DCA6-448A-1718-9A17FC4EB7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2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/>
            </a:pPr>
            <a:r>
              <a:rPr lang="pt-BR" dirty="0"/>
              <a:t>Questões dos cenários 5 e perguntas abertas 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/>
              <a:t>RESPOSTAS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/>
              <a:t>https://docs.google.com/forms/d/1BYuad-KH5PiBmj7Gpnjyx238UuoOMYQBLlTUksfqvQI/edit#responses</a:t>
            </a:r>
            <a:endParaRPr dirty="0"/>
          </a:p>
        </p:txBody>
      </p:sp>
      <p:sp>
        <p:nvSpPr>
          <p:cNvPr id="2830" name="Google Shape;2830;g30b734e25f2_0_10:notes">
            <a:extLst>
              <a:ext uri="{FF2B5EF4-FFF2-40B4-BE49-F238E27FC236}">
                <a16:creationId xmlns:a16="http://schemas.microsoft.com/office/drawing/2014/main" id="{95C1D5B2-0096-AF6B-341D-2DF32165E4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78960" y="10157402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8855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7">
          <a:extLst>
            <a:ext uri="{FF2B5EF4-FFF2-40B4-BE49-F238E27FC236}">
              <a16:creationId xmlns:a16="http://schemas.microsoft.com/office/drawing/2014/main" id="{197E2D48-99AD-09D7-AAD5-9121E3D1C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30b734e25f2_0_10:notes">
            <a:extLst>
              <a:ext uri="{FF2B5EF4-FFF2-40B4-BE49-F238E27FC236}">
                <a16:creationId xmlns:a16="http://schemas.microsoft.com/office/drawing/2014/main" id="{3D676502-EE86-2F2C-6A29-2E693B00D8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9" name="Google Shape;2829;g30b734e25f2_0_10:notes">
            <a:extLst>
              <a:ext uri="{FF2B5EF4-FFF2-40B4-BE49-F238E27FC236}">
                <a16:creationId xmlns:a16="http://schemas.microsoft.com/office/drawing/2014/main" id="{CC8B9904-48DE-0FE6-5AF1-21830B8CE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2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</p:txBody>
      </p:sp>
      <p:sp>
        <p:nvSpPr>
          <p:cNvPr id="2830" name="Google Shape;2830;g30b734e25f2_0_10:notes">
            <a:extLst>
              <a:ext uri="{FF2B5EF4-FFF2-40B4-BE49-F238E27FC236}">
                <a16:creationId xmlns:a16="http://schemas.microsoft.com/office/drawing/2014/main" id="{19AE5E42-86A7-F2CD-3593-1B712963AB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78960" y="10157402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99938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Outro video</a:t>
            </a:r>
            <a:endParaRPr dirty="0"/>
          </a:p>
        </p:txBody>
      </p:sp>
      <p:sp>
        <p:nvSpPr>
          <p:cNvPr id="2802" name="Google Shape;28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7">
          <a:extLst>
            <a:ext uri="{FF2B5EF4-FFF2-40B4-BE49-F238E27FC236}">
              <a16:creationId xmlns:a16="http://schemas.microsoft.com/office/drawing/2014/main" id="{AB548F55-9DBB-C638-B96F-B35D83EBD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30b734e25f2_0_10:notes">
            <a:extLst>
              <a:ext uri="{FF2B5EF4-FFF2-40B4-BE49-F238E27FC236}">
                <a16:creationId xmlns:a16="http://schemas.microsoft.com/office/drawing/2014/main" id="{3F6DF32F-D86D-D32A-7478-B1EBD3394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9" name="Google Shape;2829;g30b734e25f2_0_10:notes">
            <a:extLst>
              <a:ext uri="{FF2B5EF4-FFF2-40B4-BE49-F238E27FC236}">
                <a16:creationId xmlns:a16="http://schemas.microsoft.com/office/drawing/2014/main" id="{60E54408-673A-C320-4B68-1DA8959888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000" y="5078522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LLMs</a:t>
            </a:r>
            <a:endParaRPr dirty="0"/>
          </a:p>
        </p:txBody>
      </p:sp>
      <p:sp>
        <p:nvSpPr>
          <p:cNvPr id="2830" name="Google Shape;2830;g30b734e25f2_0_10:notes">
            <a:extLst>
              <a:ext uri="{FF2B5EF4-FFF2-40B4-BE49-F238E27FC236}">
                <a16:creationId xmlns:a16="http://schemas.microsoft.com/office/drawing/2014/main" id="{C57E117A-8299-679B-520C-49CE8C2033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78960" y="10157402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606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3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4" name="Google Shape;283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1" name="Google Shape;2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principais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objetivos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provar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que a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nossa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abordagem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ajudar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reduzir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a curva de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aprendizagem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simplificando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a interface 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através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interações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linguagem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natural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en-US" sz="1200" b="0" i="0" strike="noStrike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Aumentar</a:t>
            </a:r>
            <a:r>
              <a:rPr lang="en-US" sz="1200" b="0" i="0" strike="noStrike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00" b="0" i="0" strike="noStrike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produtividade</a:t>
            </a:r>
            <a:r>
              <a:rPr lang="en-US" sz="1200" b="0" i="0" strike="noStrike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dos </a:t>
            </a:r>
            <a:r>
              <a:rPr lang="en-US" sz="1200" b="0" i="0" strike="noStrike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utilizadores</a:t>
            </a:r>
            <a:r>
              <a:rPr lang="en-US" sz="1200" b="0" i="0" strike="noStrike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automatizando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tarefas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rotineiras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”, e 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permitindo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que se 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concentrem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atividades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0" i="0" dirty="0" err="1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maior</a:t>
            </a:r>
            <a:r>
              <a:rPr lang="en-US" sz="1200" b="0" i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valor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demonstrar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que um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assistente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realizar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tais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proezas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aproveitando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-se dos Large Language Models o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mais</a:t>
            </a:r>
            <a:r>
              <a:rPr lang="en-US" sz="12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strike="noStrike" dirty="0" err="1">
                <a:latin typeface="Arial"/>
                <a:ea typeface="Arial"/>
                <a:cs typeface="Arial"/>
                <a:sym typeface="Arial"/>
              </a:rPr>
              <a:t>possivel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0" name="Google Shape;22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Como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contribuições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Criamos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arquitetura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funcional</a:t>
            </a:r>
            <a:endParaRPr sz="11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Implementamos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um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protótipo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Produzimos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instruções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prompts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bem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defenidas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determidadas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ações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Obtemos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feedback dos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utilizadores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respeito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utilidade</a:t>
            </a:r>
            <a:r>
              <a:rPr lang="en-US" sz="1100" b="0" strike="noStrike" dirty="0"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100" b="0" strike="noStrike" dirty="0" err="1">
                <a:latin typeface="Arial"/>
                <a:ea typeface="Arial"/>
                <a:cs typeface="Arial"/>
                <a:sym typeface="Arial"/>
              </a:rPr>
              <a:t>assistente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pt-BR" sz="1600" dirty="0"/>
              <a:t>E, além disso, desenvolvemos ideias e metodologias para a aplicação dos LLMs em assistentes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9" name="Google Shape;2329;p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Relativo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r>
              <a:rPr lang="en-US" dirty="0"/>
              <a:t> </a:t>
            </a:r>
            <a:r>
              <a:rPr lang="en-US" dirty="0" err="1"/>
              <a:t>teoricos</a:t>
            </a:r>
            <a:r>
              <a:rPr lang="en-US" dirty="0"/>
              <a:t>…</a:t>
            </a:r>
            <a:endParaRPr dirty="0"/>
          </a:p>
        </p:txBody>
      </p:sp>
      <p:sp>
        <p:nvSpPr>
          <p:cNvPr id="2330" name="Google Shape;2330;p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9" name="Google Shape;23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Começando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Skills Workflow, </a:t>
            </a:r>
            <a:r>
              <a:rPr lang="en-US" dirty="0" err="1"/>
              <a:t>ela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ferramenta de </a:t>
            </a:r>
            <a:r>
              <a:rPr lang="en-US" dirty="0" err="1"/>
              <a:t>gerênciamento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(BPM)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 </a:t>
            </a:r>
            <a:r>
              <a:rPr lang="en-US" dirty="0" err="1"/>
              <a:t>defenidos</a:t>
            </a:r>
            <a:r>
              <a:rPr lang="en-US" dirty="0"/>
              <a:t>: </a:t>
            </a:r>
            <a:r>
              <a:rPr lang="en-US" dirty="0" err="1"/>
              <a:t>projetos</a:t>
            </a:r>
            <a:r>
              <a:rPr lang="pt-BR" dirty="0"/>
              <a:t>, tarefas, marcação de férias, entre outros….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 nós, pretendemos automatizar certas ações que os utilizadores possão querer realizar na plataforma usado os LLM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Temos duas ideias importantes aqui, os: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Dashboard </a:t>
            </a:r>
            <a:r>
              <a:rPr lang="en-US" dirty="0" err="1"/>
              <a:t>ou</a:t>
            </a:r>
            <a:r>
              <a:rPr lang="en-US" dirty="0"/>
              <a:t> Workspaces – 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basicamente</a:t>
            </a:r>
            <a:r>
              <a:rPr lang="en-US" dirty="0"/>
              <a:t> micro-</a:t>
            </a:r>
            <a:r>
              <a:rPr lang="en-US" dirty="0" err="1"/>
              <a:t>aplicações</a:t>
            </a:r>
            <a:r>
              <a:rPr lang="en-US" dirty="0"/>
              <a:t>, </a:t>
            </a:r>
            <a:r>
              <a:rPr lang="en-US" dirty="0" err="1"/>
              <a:t>relativas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, à 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mostrando</a:t>
            </a:r>
            <a:r>
              <a:rPr lang="en-US" dirty="0"/>
              <a:t> </a:t>
            </a:r>
            <a:r>
              <a:rPr lang="en-US" dirty="0" err="1"/>
              <a:t>atribuições</a:t>
            </a:r>
            <a:r>
              <a:rPr lang="en-US" dirty="0"/>
              <a:t> de </a:t>
            </a:r>
            <a:r>
              <a:rPr lang="en-US" dirty="0" err="1"/>
              <a:t>tarefas</a:t>
            </a:r>
            <a:r>
              <a:rPr lang="en-US" dirty="0"/>
              <a:t> 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 o Marketplace – que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Dashboards…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ideia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Skills Workflow é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personalizar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adequando</a:t>
            </a:r>
            <a:r>
              <a:rPr lang="en-US" dirty="0"/>
              <a:t>-a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necessidades</a:t>
            </a:r>
            <a:r>
              <a:rPr lang="en-US" dirty="0"/>
              <a:t>… </a:t>
            </a:r>
            <a:r>
              <a:rPr lang="en-US" dirty="0" err="1"/>
              <a:t>montando</a:t>
            </a:r>
            <a:r>
              <a:rPr lang="en-US" dirty="0"/>
              <a:t>-a com as tais Dashboards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arquitetura</a:t>
            </a:r>
            <a:r>
              <a:rPr lang="en-US" dirty="0"/>
              <a:t> da </a:t>
            </a:r>
            <a:r>
              <a:rPr lang="en-US" dirty="0" err="1"/>
              <a:t>plataforma</a:t>
            </a:r>
            <a:r>
              <a:rPr lang="en-US" dirty="0"/>
              <a:t> é </a:t>
            </a:r>
            <a:r>
              <a:rPr lang="en-US" dirty="0" err="1"/>
              <a:t>dividida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independentes</a:t>
            </a:r>
            <a:r>
              <a:rPr lang="en-US" dirty="0"/>
              <a:t> a </a:t>
            </a:r>
            <a:r>
              <a:rPr lang="en-US" dirty="0" err="1"/>
              <a:t>correrem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containers </a:t>
            </a:r>
            <a:r>
              <a:rPr lang="en-US" dirty="0" err="1"/>
              <a:t>separados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API que atua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intermediário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serviçoes</a:t>
            </a:r>
            <a:r>
              <a:rPr lang="en-US" dirty="0"/>
              <a:t> e o </a:t>
            </a:r>
            <a:r>
              <a:rPr lang="en-US" dirty="0" err="1"/>
              <a:t>cliente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 </a:t>
            </a:r>
            <a:r>
              <a:rPr lang="en-US" dirty="0" err="1"/>
              <a:t>uma</a:t>
            </a:r>
            <a:r>
              <a:rPr lang="en-US" dirty="0"/>
              <a:t> Shell que </a:t>
            </a:r>
            <a:r>
              <a:rPr lang="en-US" dirty="0" err="1"/>
              <a:t>permite</a:t>
            </a:r>
            <a:r>
              <a:rPr lang="en-US" dirty="0"/>
              <a:t> à IU </a:t>
            </a:r>
            <a:r>
              <a:rPr lang="en-US" dirty="0" err="1"/>
              <a:t>interagir</a:t>
            </a:r>
            <a:r>
              <a:rPr lang="en-US" dirty="0"/>
              <a:t> com o Sistema, </a:t>
            </a:r>
            <a:r>
              <a:rPr lang="en-US" dirty="0" err="1"/>
              <a:t>disponibilizando</a:t>
            </a:r>
            <a:r>
              <a:rPr lang="en-US" dirty="0"/>
              <a:t> um SDK que </a:t>
            </a:r>
            <a:r>
              <a:rPr lang="en-US" dirty="0" err="1"/>
              <a:t>inclui</a:t>
            </a:r>
            <a:r>
              <a:rPr lang="en-US" dirty="0"/>
              <a:t> ferramentas para: </a:t>
            </a:r>
            <a:r>
              <a:rPr lang="en-US" dirty="0" err="1"/>
              <a:t>gerir</a:t>
            </a:r>
            <a:r>
              <a:rPr lang="en-US" dirty="0"/>
              <a:t>, e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dados da </a:t>
            </a:r>
            <a:r>
              <a:rPr lang="en-US" dirty="0" err="1"/>
              <a:t>plataforma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6" name="Google Shape;23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Depois</a:t>
            </a:r>
            <a:r>
              <a:rPr lang="en-US" sz="1200" dirty="0"/>
              <a:t> </a:t>
            </a:r>
            <a:r>
              <a:rPr lang="en-US" sz="1200" dirty="0" err="1"/>
              <a:t>relativo</a:t>
            </a:r>
            <a:r>
              <a:rPr lang="en-US" sz="1200" dirty="0"/>
              <a:t> </a:t>
            </a:r>
            <a:r>
              <a:rPr lang="en-US" sz="1200" dirty="0" err="1"/>
              <a:t>aos</a:t>
            </a:r>
            <a:r>
              <a:rPr lang="en-US" sz="1200" dirty="0"/>
              <a:t> LLM´s?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Eles </a:t>
            </a:r>
            <a:r>
              <a:rPr lang="en-US" sz="1200" dirty="0" err="1"/>
              <a:t>são</a:t>
            </a:r>
            <a:r>
              <a:rPr lang="en-US" sz="1200" dirty="0"/>
              <a:t> </a:t>
            </a:r>
            <a:r>
              <a:rPr lang="pt-BR" dirty="0"/>
              <a:t>modelos de inteligência artificial treinados </a:t>
            </a:r>
            <a:r>
              <a:rPr lang="en-US" sz="1200" dirty="0" err="1"/>
              <a:t>sobre</a:t>
            </a:r>
            <a:r>
              <a:rPr lang="en-US" sz="1200" dirty="0"/>
              <a:t> </a:t>
            </a:r>
            <a:r>
              <a:rPr lang="en-US" sz="1200" dirty="0" err="1"/>
              <a:t>grandes</a:t>
            </a:r>
            <a:r>
              <a:rPr lang="en-US" sz="1200" dirty="0"/>
              <a:t> </a:t>
            </a:r>
            <a:r>
              <a:rPr lang="en-US" sz="1200" dirty="0" err="1"/>
              <a:t>quantidade</a:t>
            </a:r>
            <a:r>
              <a:rPr lang="en-US" sz="1200" dirty="0"/>
              <a:t> de dados</a:t>
            </a:r>
            <a:r>
              <a:rPr lang="pt-BR" dirty="0"/>
              <a:t> para processar e gerar linguagem natural</a:t>
            </a:r>
            <a:r>
              <a:rPr lang="en-US" sz="1200" dirty="0"/>
              <a:t>,… e de forma </a:t>
            </a:r>
            <a:r>
              <a:rPr lang="en-US" sz="1200" dirty="0" err="1"/>
              <a:t>muito</a:t>
            </a:r>
            <a:r>
              <a:rPr lang="en-US" sz="1200" dirty="0"/>
              <a:t> </a:t>
            </a:r>
            <a:r>
              <a:rPr lang="en-US" sz="1200" dirty="0" err="1"/>
              <a:t>abstrata</a:t>
            </a:r>
            <a:r>
              <a:rPr lang="en-US" sz="1200" dirty="0"/>
              <a:t> </a:t>
            </a:r>
            <a:r>
              <a:rPr lang="en-US" sz="1200" dirty="0" err="1"/>
              <a:t>eles</a:t>
            </a:r>
            <a:r>
              <a:rPr lang="en-US" sz="1200" dirty="0"/>
              <a:t> </a:t>
            </a:r>
            <a:r>
              <a:rPr lang="en-US" sz="1200" dirty="0" err="1"/>
              <a:t>basicamente</a:t>
            </a:r>
            <a:r>
              <a:rPr lang="en-US" sz="1200" dirty="0"/>
              <a:t> </a:t>
            </a:r>
            <a:r>
              <a:rPr lang="en-US" sz="1200" dirty="0" err="1"/>
              <a:t>tentam</a:t>
            </a:r>
            <a:r>
              <a:rPr lang="en-US" sz="1200" dirty="0"/>
              <a:t> </a:t>
            </a:r>
            <a:r>
              <a:rPr lang="en-US" sz="1200" dirty="0" err="1"/>
              <a:t>prever</a:t>
            </a:r>
            <a:r>
              <a:rPr lang="en-US" sz="1200" dirty="0"/>
              <a:t> a </a:t>
            </a:r>
            <a:r>
              <a:rPr lang="en-US" sz="1200" dirty="0" err="1"/>
              <a:t>próxima</a:t>
            </a:r>
            <a:r>
              <a:rPr lang="en-US" sz="1200" dirty="0"/>
              <a:t> </a:t>
            </a:r>
            <a:r>
              <a:rPr lang="en-US" sz="1200" dirty="0" err="1"/>
              <a:t>palavra</a:t>
            </a:r>
            <a:r>
              <a:rPr lang="en-US" sz="1200" dirty="0"/>
              <a:t>, </a:t>
            </a:r>
            <a:r>
              <a:rPr lang="en-US" sz="1200" dirty="0" err="1"/>
              <a:t>ao</a:t>
            </a:r>
            <a:r>
              <a:rPr lang="en-US" sz="1200" dirty="0"/>
              <a:t> </a:t>
            </a:r>
            <a:r>
              <a:rPr lang="en-US" sz="1200" dirty="0" err="1"/>
              <a:t>terem</a:t>
            </a:r>
            <a:r>
              <a:rPr lang="en-US" sz="1200" dirty="0"/>
              <a:t> </a:t>
            </a:r>
            <a:r>
              <a:rPr lang="en-US" sz="1200" dirty="0" err="1"/>
              <a:t>aprendido</a:t>
            </a:r>
            <a:r>
              <a:rPr lang="en-US" sz="1200" dirty="0"/>
              <a:t> um </a:t>
            </a:r>
            <a:r>
              <a:rPr lang="en-US" sz="1200" dirty="0" err="1"/>
              <a:t>pouco</a:t>
            </a:r>
            <a:r>
              <a:rPr lang="en-US" sz="1200" dirty="0"/>
              <a:t> </a:t>
            </a:r>
            <a:r>
              <a:rPr lang="en-US" sz="1200" dirty="0" err="1"/>
              <a:t>sobre</a:t>
            </a:r>
            <a:r>
              <a:rPr lang="en-US" sz="1200" dirty="0"/>
              <a:t> o </a:t>
            </a:r>
            <a:r>
              <a:rPr lang="en-US" sz="1200" dirty="0" err="1"/>
              <a:t>contexto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torno</a:t>
            </a:r>
            <a:r>
              <a:rPr lang="en-US" sz="1200" dirty="0"/>
              <a:t> da </a:t>
            </a:r>
            <a:r>
              <a:rPr lang="en-US" sz="1200" dirty="0" err="1"/>
              <a:t>mesma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Existem</a:t>
            </a:r>
            <a:r>
              <a:rPr lang="en-US" sz="1200" dirty="0"/>
              <a:t> </a:t>
            </a:r>
            <a:r>
              <a:rPr lang="en-US" sz="1200" dirty="0" err="1"/>
              <a:t>modelos</a:t>
            </a:r>
            <a:r>
              <a:rPr lang="en-US" sz="1200" dirty="0"/>
              <a:t> de </a:t>
            </a:r>
            <a:r>
              <a:rPr lang="en-US" sz="1200" dirty="0" err="1"/>
              <a:t>texto</a:t>
            </a:r>
            <a:r>
              <a:rPr lang="en-US" sz="1200" dirty="0"/>
              <a:t>, </a:t>
            </a:r>
            <a:r>
              <a:rPr lang="en-US" sz="1200" dirty="0" err="1"/>
              <a:t>vídeo</a:t>
            </a:r>
            <a:r>
              <a:rPr lang="en-US" sz="1200" dirty="0"/>
              <a:t> e </a:t>
            </a:r>
            <a:r>
              <a:rPr lang="en-US" sz="1200" dirty="0" err="1"/>
              <a:t>imagem</a:t>
            </a:r>
            <a:r>
              <a:rPr lang="en-US" sz="1200" dirty="0"/>
              <a:t>… E de </a:t>
            </a:r>
            <a:r>
              <a:rPr lang="en-US" sz="1200" dirty="0" err="1"/>
              <a:t>diferentes</a:t>
            </a:r>
            <a:r>
              <a:rPr lang="en-US" sz="1200" dirty="0"/>
              <a:t> </a:t>
            </a:r>
            <a:r>
              <a:rPr lang="en-US" sz="1200" dirty="0" err="1"/>
              <a:t>distribuidores</a:t>
            </a:r>
            <a:r>
              <a:rPr lang="en-US" sz="1200" dirty="0"/>
              <a:t>,... quais </a:t>
            </a:r>
            <a:r>
              <a:rPr lang="en-US" sz="1200" dirty="0" err="1"/>
              <a:t>exploramos</a:t>
            </a:r>
            <a:r>
              <a:rPr lang="en-US" sz="1200" dirty="0"/>
              <a:t> as </a:t>
            </a:r>
            <a:r>
              <a:rPr lang="en-US" sz="1200" dirty="0" err="1"/>
              <a:t>suas</a:t>
            </a:r>
            <a:r>
              <a:rPr lang="en-US" sz="1200" dirty="0"/>
              <a:t> </a:t>
            </a:r>
            <a:r>
              <a:rPr lang="en-US" sz="1200" dirty="0" err="1"/>
              <a:t>características</a:t>
            </a:r>
            <a:r>
              <a:rPr lang="en-US" sz="1200" dirty="0"/>
              <a:t> de </a:t>
            </a:r>
            <a:r>
              <a:rPr lang="en-US" sz="1200" dirty="0" err="1"/>
              <a:t>desempenho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testes de benchmark e </a:t>
            </a:r>
            <a:r>
              <a:rPr lang="en-US" sz="1200" dirty="0" err="1"/>
              <a:t>algumas</a:t>
            </a:r>
            <a:r>
              <a:rPr lang="en-US" sz="1200" dirty="0"/>
              <a:t> </a:t>
            </a:r>
            <a:r>
              <a:rPr lang="en-US" sz="1200" dirty="0" err="1"/>
              <a:t>experiências</a:t>
            </a:r>
            <a:r>
              <a:rPr lang="en-US" sz="12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Estes LLMs </a:t>
            </a:r>
            <a:r>
              <a:rPr lang="en-US" sz="1200" dirty="0" err="1"/>
              <a:t>também</a:t>
            </a:r>
            <a:r>
              <a:rPr lang="en-US" sz="1200" dirty="0"/>
              <a:t> </a:t>
            </a:r>
            <a:r>
              <a:rPr lang="en-US" sz="1200" dirty="0" err="1"/>
              <a:t>trazem</a:t>
            </a:r>
            <a:r>
              <a:rPr lang="en-US" sz="1200" dirty="0"/>
              <a:t> </a:t>
            </a:r>
            <a:r>
              <a:rPr lang="en-US" sz="1200" dirty="0" err="1"/>
              <a:t>desafios</a:t>
            </a:r>
            <a:r>
              <a:rPr lang="en-US" sz="1200" dirty="0"/>
              <a:t>,… Como um </a:t>
            </a:r>
            <a:r>
              <a:rPr lang="en-US" sz="1200" dirty="0" err="1"/>
              <a:t>denominado</a:t>
            </a:r>
            <a:r>
              <a:rPr lang="en-US" sz="1200" dirty="0"/>
              <a:t> de “</a:t>
            </a:r>
            <a:r>
              <a:rPr lang="en-US" sz="1200" dirty="0" err="1"/>
              <a:t>alucinação</a:t>
            </a:r>
            <a:r>
              <a:rPr lang="en-US" sz="1200" dirty="0"/>
              <a:t>”,… </a:t>
            </a:r>
            <a:r>
              <a:rPr lang="en-US" sz="1200" dirty="0" err="1"/>
              <a:t>em</a:t>
            </a:r>
            <a:r>
              <a:rPr lang="en-US" sz="1200" dirty="0"/>
              <a:t> que </a:t>
            </a:r>
            <a:r>
              <a:rPr lang="en-US" sz="1200" dirty="0" err="1"/>
              <a:t>os</a:t>
            </a:r>
            <a:r>
              <a:rPr lang="en-US" sz="1200" dirty="0"/>
              <a:t> </a:t>
            </a:r>
            <a:r>
              <a:rPr lang="en-US" sz="1200" dirty="0" err="1"/>
              <a:t>modelos</a:t>
            </a:r>
            <a:r>
              <a:rPr lang="en-US" sz="1200" dirty="0"/>
              <a:t> </a:t>
            </a:r>
            <a:r>
              <a:rPr lang="en-US" sz="1200" dirty="0" err="1"/>
              <a:t>produzem</a:t>
            </a:r>
            <a:r>
              <a:rPr lang="en-US" sz="1200" dirty="0"/>
              <a:t> </a:t>
            </a:r>
            <a:r>
              <a:rPr lang="en-US" sz="1200" dirty="0" err="1"/>
              <a:t>conteúdo</a:t>
            </a:r>
            <a:r>
              <a:rPr lang="en-US" sz="1200" dirty="0"/>
              <a:t> </a:t>
            </a:r>
            <a:r>
              <a:rPr lang="en-US" sz="1200" dirty="0" err="1"/>
              <a:t>incoerente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sem</a:t>
            </a:r>
            <a:r>
              <a:rPr lang="en-US" sz="1200" dirty="0"/>
              <a:t> </a:t>
            </a:r>
            <a:r>
              <a:rPr lang="en-US" sz="1200" dirty="0" err="1"/>
              <a:t>sentido</a:t>
            </a:r>
            <a:r>
              <a:rPr lang="en-US" sz="1200" dirty="0"/>
              <a:t>, </a:t>
            </a:r>
            <a:r>
              <a:rPr lang="en-US" sz="1200" dirty="0" err="1"/>
              <a:t>aos</a:t>
            </a:r>
            <a:r>
              <a:rPr lang="en-US" sz="1200" dirty="0"/>
              <a:t> quais </a:t>
            </a:r>
            <a:r>
              <a:rPr lang="en-US" sz="1200" dirty="0" err="1"/>
              <a:t>temos</a:t>
            </a:r>
            <a:r>
              <a:rPr lang="en-US" sz="1200" dirty="0"/>
              <a:t> de </a:t>
            </a:r>
            <a:r>
              <a:rPr lang="en-US" sz="1200" dirty="0" err="1"/>
              <a:t>ter</a:t>
            </a:r>
            <a:r>
              <a:rPr lang="en-US" sz="1200" dirty="0"/>
              <a:t> </a:t>
            </a:r>
            <a:r>
              <a:rPr lang="en-US" sz="1200" dirty="0" err="1"/>
              <a:t>atenção</a:t>
            </a:r>
            <a:r>
              <a:rPr lang="en-US" sz="1200" dirty="0"/>
              <a:t>,… tendo </a:t>
            </a:r>
            <a:r>
              <a:rPr lang="en-US" sz="1200" dirty="0" err="1"/>
              <a:t>nós</a:t>
            </a:r>
            <a:r>
              <a:rPr lang="en-US" sz="1200" dirty="0"/>
              <a:t> que </a:t>
            </a:r>
            <a:r>
              <a:rPr lang="en-US" sz="1200" dirty="0" err="1"/>
              <a:t>detalhar</a:t>
            </a:r>
            <a:r>
              <a:rPr lang="en-US" sz="1200" dirty="0"/>
              <a:t> </a:t>
            </a:r>
            <a:r>
              <a:rPr lang="en-US" sz="1200" dirty="0" err="1"/>
              <a:t>ao</a:t>
            </a:r>
            <a:r>
              <a:rPr lang="en-US" sz="1200" dirty="0"/>
              <a:t> </a:t>
            </a:r>
            <a:r>
              <a:rPr lang="en-US" sz="1200" dirty="0" err="1"/>
              <a:t>máximo</a:t>
            </a:r>
            <a:r>
              <a:rPr lang="en-US" sz="1200" dirty="0"/>
              <a:t> o </a:t>
            </a:r>
            <a:r>
              <a:rPr lang="en-US" sz="1200" dirty="0" err="1"/>
              <a:t>contexto</a:t>
            </a:r>
            <a:r>
              <a:rPr lang="en-US" sz="1200" dirty="0"/>
              <a:t> e </a:t>
            </a:r>
            <a:r>
              <a:rPr lang="en-US" sz="1200" dirty="0" err="1"/>
              <a:t>instruções</a:t>
            </a:r>
            <a:r>
              <a:rPr lang="en-US" sz="1200" dirty="0"/>
              <a:t> dadas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6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4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24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3" name="Google Shape;543;p24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4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45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4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24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p24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2" name="Google Shape;552;p24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4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2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p24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247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4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24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p24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2" name="Google Shape;562;p24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4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4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p249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5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25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p25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25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p250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5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5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p251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p251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8" name="Google Shape;578;p251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9" name="Google Shape;579;p251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p251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5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25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5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5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5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8" name="Google Shape;598;p25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56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5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25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p25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p25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5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25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" name="Google Shape;611;p25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" name="Google Shape;612;p258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25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25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7" name="Google Shape;617;p25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6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6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1" name="Google Shape;621;p260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6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6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" name="Google Shape;625;p26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6" name="Google Shape;626;p26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" name="Google Shape;627;p261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6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6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6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6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6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p262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2" name="Google Shape;632;p262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3" name="Google Shape;633;p262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4" name="Google Shape;634;p262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5" name="Google Shape;635;p262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6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63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6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26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6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26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2" name="Google Shape;662;p26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6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67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6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6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p26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26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6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6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" name="Google Shape;675;p26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6" name="Google Shape;676;p26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7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27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0" name="Google Shape;680;p27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7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7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27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" name="Google Shape;685;p27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7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7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9" name="Google Shape;689;p27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" name="Google Shape;690;p27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1" name="Google Shape;691;p27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7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27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5" name="Google Shape;695;p27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6" name="Google Shape;696;p27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" name="Google Shape;697;p27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8" name="Google Shape;698;p27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" name="Google Shape;699;p27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8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285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8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28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8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8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7" name="Google Shape;787;p28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8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89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9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29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5" name="Google Shape;795;p29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" name="Google Shape;796;p29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4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9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29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0" name="Google Shape;800;p29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1" name="Google Shape;801;p291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9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5" name="Google Shape;805;p29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6" name="Google Shape;806;p29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9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29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0" name="Google Shape;810;p293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9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9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4" name="Google Shape;814;p29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5" name="Google Shape;815;p29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6" name="Google Shape;816;p294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9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29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0" name="Google Shape;820;p295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1" name="Google Shape;821;p295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2" name="Google Shape;822;p295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3" name="Google Shape;823;p295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4" name="Google Shape;824;p295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9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29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9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29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9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9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3" name="Google Shape;843;p29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9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00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0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30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1" name="Google Shape;851;p30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2" name="Google Shape;852;p30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0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30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6" name="Google Shape;856;p30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7" name="Google Shape;857;p30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0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30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1" name="Google Shape;861;p30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2" name="Google Shape;862;p30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0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30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6" name="Google Shape;866;p30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0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30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0" name="Google Shape;870;p30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1" name="Google Shape;871;p30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2" name="Google Shape;872;p30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0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30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6" name="Google Shape;876;p30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7" name="Google Shape;877;p30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8" name="Google Shape;878;p30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9" name="Google Shape;879;p30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0" name="Google Shape;880;p30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0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307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0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30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6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0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30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30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31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11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1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3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5" name="Google Shape;925;p3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6" name="Google Shape;926;p31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1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3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0" name="Google Shape;930;p31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1" name="Google Shape;931;p313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1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3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5" name="Google Shape;935;p31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31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1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3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315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1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3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31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5" name="Google Shape;945;p31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6" name="Google Shape;946;p316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1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3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0" name="Google Shape;950;p317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1" name="Google Shape;951;p317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2" name="Google Shape;952;p317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3" name="Google Shape;953;p317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4" name="Google Shape;954;p317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2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329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3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33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3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3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1" name="Google Shape;981;p33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3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33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3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3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9" name="Google Shape;989;p3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0" name="Google Shape;990;p3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3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3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4" name="Google Shape;994;p3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5" name="Google Shape;995;p33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3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3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9" name="Google Shape;999;p3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0" name="Google Shape;1000;p3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3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3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4" name="Google Shape;1004;p33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3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3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8" name="Google Shape;1008;p33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9" name="Google Shape;1009;p33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0" name="Google Shape;1010;p33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8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3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3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4" name="Google Shape;1014;p33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5" name="Google Shape;1015;p33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6" name="Google Shape;1016;p33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7" name="Google Shape;1017;p33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8" name="Google Shape;1018;p33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1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51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1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5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1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5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2" name="Google Shape;1032;p5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1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20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2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5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0" name="Google Shape;1040;p5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1" name="Google Shape;1041;p5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5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5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52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2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5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0" name="Google Shape;1050;p5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1" name="Google Shape;1051;p5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6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6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2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5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5" name="Google Shape;1055;p52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2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9" name="Google Shape;1059;p5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0" name="Google Shape;1060;p5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1" name="Google Shape;1061;p52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2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5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5" name="Google Shape;1065;p52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6" name="Google Shape;1066;p52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52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52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9" name="Google Shape;1069;p52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7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70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7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72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7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73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4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74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74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4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74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5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17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9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18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81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18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18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183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8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18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18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184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185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185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185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185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185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8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8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8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18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0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9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19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19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9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19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19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9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19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19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9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19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9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19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19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9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19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19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19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19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19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7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9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9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19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1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0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20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20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20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203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0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20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20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0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205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0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20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20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206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7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0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207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207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207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207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207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08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0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21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1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2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21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21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21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p214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21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21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5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5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216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21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21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217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218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218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218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p218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218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20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2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2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3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22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22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5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5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2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22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2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2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22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" name="Google Shape;441;p22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22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9" name="Google Shape;449;p22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22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22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2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2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22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22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22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22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p22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30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3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3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p23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3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6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34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3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0" name="Google Shape;490;p2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p23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2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p236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0" name="Google Shape;500;p23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23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3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5" name="Google Shape;505;p238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23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0" name="Google Shape;510;p23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" name="Google Shape;511;p239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4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p240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" name="Google Shape;516;p240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p240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8" name="Google Shape;518;p240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9" name="Google Shape;519;p240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0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0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4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4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6" Type="http://schemas.openxmlformats.org/officeDocument/2006/relationships/hyperlink" Target="http://bit.ly/2TtBDfr" TargetMode="Externa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hyperlink" Target="http://bit.ly/2TyoMsr" TargetMode="Externa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hyperlink" Target="https://bit.ly/3A1uf1Q" TargetMode="Externa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3"/>
          <p:cNvSpPr txBox="1">
            <a:spLocks noGrp="1"/>
          </p:cNvSpPr>
          <p:nvPr>
            <p:ph type="title"/>
          </p:nvPr>
        </p:nvSpPr>
        <p:spPr>
          <a:xfrm>
            <a:off x="848880" y="764640"/>
            <a:ext cx="4379400" cy="24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83"/>
          <p:cNvGrpSpPr/>
          <p:nvPr/>
        </p:nvGrpSpPr>
        <p:grpSpPr>
          <a:xfrm>
            <a:off x="34" y="-377640"/>
            <a:ext cx="9193466" cy="5857739"/>
            <a:chOff x="34" y="-377640"/>
            <a:chExt cx="9193466" cy="5857739"/>
          </a:xfrm>
        </p:grpSpPr>
        <p:grpSp>
          <p:nvGrpSpPr>
            <p:cNvPr id="12" name="Google Shape;12;p83"/>
            <p:cNvGrpSpPr/>
            <p:nvPr/>
          </p:nvGrpSpPr>
          <p:grpSpPr>
            <a:xfrm>
              <a:off x="1428840" y="-377640"/>
              <a:ext cx="1084680" cy="1084680"/>
              <a:chOff x="1428840" y="-377640"/>
              <a:chExt cx="1084680" cy="1084680"/>
            </a:xfrm>
          </p:grpSpPr>
          <p:sp>
            <p:nvSpPr>
              <p:cNvPr id="13" name="Google Shape;13;p83"/>
              <p:cNvSpPr/>
              <p:nvPr/>
            </p:nvSpPr>
            <p:spPr>
              <a:xfrm>
                <a:off x="1736640" y="-69840"/>
                <a:ext cx="468720" cy="46872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83"/>
              <p:cNvSpPr/>
              <p:nvPr/>
            </p:nvSpPr>
            <p:spPr>
              <a:xfrm>
                <a:off x="1632600" y="-173880"/>
                <a:ext cx="677160" cy="67716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83"/>
              <p:cNvSpPr/>
              <p:nvPr/>
            </p:nvSpPr>
            <p:spPr>
              <a:xfrm>
                <a:off x="1534680" y="-271800"/>
                <a:ext cx="872640" cy="87264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83"/>
              <p:cNvSpPr/>
              <p:nvPr/>
            </p:nvSpPr>
            <p:spPr>
              <a:xfrm>
                <a:off x="1428840" y="-377640"/>
                <a:ext cx="1084680" cy="108468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83"/>
            <p:cNvSpPr/>
            <p:nvPr/>
          </p:nvSpPr>
          <p:spPr>
            <a:xfrm rot="5388600">
              <a:off x="542160" y="3708000"/>
              <a:ext cx="907560" cy="19882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83"/>
            <p:cNvSpPr/>
            <p:nvPr/>
          </p:nvSpPr>
          <p:spPr>
            <a:xfrm rot="5389200">
              <a:off x="297360" y="4513680"/>
              <a:ext cx="668160" cy="12607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83"/>
            <p:cNvSpPr/>
            <p:nvPr/>
          </p:nvSpPr>
          <p:spPr>
            <a:xfrm rot="-5400000">
              <a:off x="7543080" y="59760"/>
              <a:ext cx="1262520" cy="20383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0;p83"/>
            <p:cNvGrpSpPr/>
            <p:nvPr/>
          </p:nvGrpSpPr>
          <p:grpSpPr>
            <a:xfrm>
              <a:off x="8356500" y="3672180"/>
              <a:ext cx="148680" cy="1135800"/>
              <a:chOff x="8356500" y="3672180"/>
              <a:chExt cx="148680" cy="1135800"/>
            </a:xfrm>
          </p:grpSpPr>
          <p:sp>
            <p:nvSpPr>
              <p:cNvPr id="21" name="Google Shape;21;p83"/>
              <p:cNvSpPr/>
              <p:nvPr/>
            </p:nvSpPr>
            <p:spPr>
              <a:xfrm rot="5400000">
                <a:off x="8356680" y="4165920"/>
                <a:ext cx="14832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83"/>
              <p:cNvSpPr/>
              <p:nvPr/>
            </p:nvSpPr>
            <p:spPr>
              <a:xfrm rot="5400000">
                <a:off x="8356680" y="4412520"/>
                <a:ext cx="14832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83"/>
              <p:cNvSpPr/>
              <p:nvPr/>
            </p:nvSpPr>
            <p:spPr>
              <a:xfrm rot="5400000">
                <a:off x="8356680" y="3918960"/>
                <a:ext cx="14832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83"/>
              <p:cNvSpPr/>
              <p:nvPr/>
            </p:nvSpPr>
            <p:spPr>
              <a:xfrm rot="5400000">
                <a:off x="8356680" y="3672000"/>
                <a:ext cx="14832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83"/>
              <p:cNvSpPr/>
              <p:nvPr/>
            </p:nvSpPr>
            <p:spPr>
              <a:xfrm rot="5400000">
                <a:off x="8356680" y="4659480"/>
                <a:ext cx="14832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83"/>
            <p:cNvGrpSpPr/>
            <p:nvPr/>
          </p:nvGrpSpPr>
          <p:grpSpPr>
            <a:xfrm>
              <a:off x="236160" y="3825720"/>
              <a:ext cx="712800" cy="712800"/>
              <a:chOff x="236160" y="3825720"/>
              <a:chExt cx="712800" cy="712800"/>
            </a:xfrm>
          </p:grpSpPr>
          <p:sp>
            <p:nvSpPr>
              <p:cNvPr id="27" name="Google Shape;27;p83"/>
              <p:cNvSpPr/>
              <p:nvPr/>
            </p:nvSpPr>
            <p:spPr>
              <a:xfrm>
                <a:off x="236160" y="3825720"/>
                <a:ext cx="712800" cy="712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83"/>
              <p:cNvSpPr/>
              <p:nvPr/>
            </p:nvSpPr>
            <p:spPr>
              <a:xfrm>
                <a:off x="488880" y="407844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29;p8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101"/>
          <p:cNvGrpSpPr/>
          <p:nvPr/>
        </p:nvGrpSpPr>
        <p:grpSpPr>
          <a:xfrm>
            <a:off x="-762120" y="-706320"/>
            <a:ext cx="10056600" cy="4725360"/>
            <a:chOff x="-762120" y="-706320"/>
            <a:chExt cx="10056600" cy="4725360"/>
          </a:xfrm>
        </p:grpSpPr>
        <p:sp>
          <p:nvSpPr>
            <p:cNvPr id="583" name="Google Shape;583;p101"/>
            <p:cNvSpPr/>
            <p:nvPr/>
          </p:nvSpPr>
          <p:spPr>
            <a:xfrm>
              <a:off x="-762120" y="2739240"/>
              <a:ext cx="1279800" cy="127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01"/>
            <p:cNvSpPr/>
            <p:nvPr/>
          </p:nvSpPr>
          <p:spPr>
            <a:xfrm flipH="1">
              <a:off x="8581680" y="-706320"/>
              <a:ext cx="712800" cy="18306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01"/>
            <p:cNvSpPr/>
            <p:nvPr/>
          </p:nvSpPr>
          <p:spPr>
            <a:xfrm>
              <a:off x="8370360" y="309240"/>
              <a:ext cx="460440" cy="46044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101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7" name="Google Shape;587;p10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103"/>
          <p:cNvGrpSpPr/>
          <p:nvPr/>
        </p:nvGrpSpPr>
        <p:grpSpPr>
          <a:xfrm>
            <a:off x="-205200" y="360"/>
            <a:ext cx="9485820" cy="5316300"/>
            <a:chOff x="-205200" y="360"/>
            <a:chExt cx="9485820" cy="5316300"/>
          </a:xfrm>
        </p:grpSpPr>
        <p:sp>
          <p:nvSpPr>
            <p:cNvPr id="638" name="Google Shape;638;p103"/>
            <p:cNvSpPr/>
            <p:nvPr/>
          </p:nvSpPr>
          <p:spPr>
            <a:xfrm rot="10800000" flipH="1">
              <a:off x="-205200" y="360"/>
              <a:ext cx="712800" cy="1192320"/>
            </a:xfrm>
            <a:prstGeom prst="round1Rect">
              <a:avLst>
                <a:gd name="adj" fmla="val 4289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9" name="Google Shape;639;p103"/>
            <p:cNvGrpSpPr/>
            <p:nvPr/>
          </p:nvGrpSpPr>
          <p:grpSpPr>
            <a:xfrm>
              <a:off x="-91800" y="595440"/>
              <a:ext cx="597600" cy="597600"/>
              <a:chOff x="-91800" y="595440"/>
              <a:chExt cx="597600" cy="597600"/>
            </a:xfrm>
          </p:grpSpPr>
          <p:sp>
            <p:nvSpPr>
              <p:cNvPr id="640" name="Google Shape;640;p103"/>
              <p:cNvSpPr/>
              <p:nvPr/>
            </p:nvSpPr>
            <p:spPr>
              <a:xfrm flipH="1">
                <a:off x="-91800" y="595440"/>
                <a:ext cx="597600" cy="59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03"/>
              <p:cNvSpPr/>
              <p:nvPr/>
            </p:nvSpPr>
            <p:spPr>
              <a:xfrm flipH="1">
                <a:off x="103320" y="79056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2" name="Google Shape;642;p103"/>
            <p:cNvSpPr/>
            <p:nvPr/>
          </p:nvSpPr>
          <p:spPr>
            <a:xfrm rot="-5400000" flipH="1">
              <a:off x="8215200" y="4251240"/>
              <a:ext cx="712800" cy="1418040"/>
            </a:xfrm>
            <a:prstGeom prst="round1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" name="Google Shape;643;p103"/>
            <p:cNvGrpSpPr/>
            <p:nvPr/>
          </p:nvGrpSpPr>
          <p:grpSpPr>
            <a:xfrm>
              <a:off x="8671500" y="2964780"/>
              <a:ext cx="148680" cy="1382400"/>
              <a:chOff x="8671500" y="2964780"/>
              <a:chExt cx="148680" cy="1382400"/>
            </a:xfrm>
          </p:grpSpPr>
          <p:sp>
            <p:nvSpPr>
              <p:cNvPr id="644" name="Google Shape;644;p103"/>
              <p:cNvSpPr/>
              <p:nvPr/>
            </p:nvSpPr>
            <p:spPr>
              <a:xfrm rot="-5400000" flipH="1">
                <a:off x="8671680" y="370512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03"/>
              <p:cNvSpPr/>
              <p:nvPr/>
            </p:nvSpPr>
            <p:spPr>
              <a:xfrm rot="-5400000" flipH="1">
                <a:off x="8671680" y="395172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03"/>
              <p:cNvSpPr/>
              <p:nvPr/>
            </p:nvSpPr>
            <p:spPr>
              <a:xfrm rot="-5400000" flipH="1">
                <a:off x="8671680" y="345816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03"/>
              <p:cNvSpPr/>
              <p:nvPr/>
            </p:nvSpPr>
            <p:spPr>
              <a:xfrm rot="-5400000" flipH="1">
                <a:off x="8671680" y="321120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03"/>
              <p:cNvSpPr/>
              <p:nvPr/>
            </p:nvSpPr>
            <p:spPr>
              <a:xfrm rot="-5400000" flipH="1">
                <a:off x="8671680" y="419868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03"/>
              <p:cNvSpPr/>
              <p:nvPr/>
            </p:nvSpPr>
            <p:spPr>
              <a:xfrm rot="-5400000" flipH="1">
                <a:off x="8671680" y="296460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0" name="Google Shape;650;p103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1" name="Google Shape;651;p10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107"/>
          <p:cNvGrpSpPr/>
          <p:nvPr/>
        </p:nvGrpSpPr>
        <p:grpSpPr>
          <a:xfrm>
            <a:off x="180" y="-1195200"/>
            <a:ext cx="10368900" cy="6338700"/>
            <a:chOff x="180" y="-1195200"/>
            <a:chExt cx="10368900" cy="6338700"/>
          </a:xfrm>
        </p:grpSpPr>
        <p:sp>
          <p:nvSpPr>
            <p:cNvPr id="767" name="Google Shape;767;p107"/>
            <p:cNvSpPr/>
            <p:nvPr/>
          </p:nvSpPr>
          <p:spPr>
            <a:xfrm rot="10800000">
              <a:off x="8044200" y="-1195200"/>
              <a:ext cx="2324880" cy="2332440"/>
            </a:xfrm>
            <a:prstGeom prst="pie">
              <a:avLst>
                <a:gd name="adj1" fmla="val 16221905"/>
                <a:gd name="adj2" fmla="val 1350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07"/>
            <p:cNvSpPr/>
            <p:nvPr/>
          </p:nvSpPr>
          <p:spPr>
            <a:xfrm rot="10800000">
              <a:off x="8413200" y="-822240"/>
              <a:ext cx="1586520" cy="1586160"/>
            </a:xfrm>
            <a:prstGeom prst="pie">
              <a:avLst>
                <a:gd name="adj1" fmla="val 16212431"/>
                <a:gd name="adj2" fmla="val 1105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07"/>
            <p:cNvSpPr/>
            <p:nvPr/>
          </p:nvSpPr>
          <p:spPr>
            <a:xfrm rot="5400000" flipH="1">
              <a:off x="-22320" y="4034520"/>
              <a:ext cx="1131480" cy="108648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07"/>
            <p:cNvSpPr/>
            <p:nvPr/>
          </p:nvSpPr>
          <p:spPr>
            <a:xfrm>
              <a:off x="259560" y="3763800"/>
              <a:ext cx="460080" cy="460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1" name="Google Shape;771;p107"/>
            <p:cNvGrpSpPr/>
            <p:nvPr/>
          </p:nvGrpSpPr>
          <p:grpSpPr>
            <a:xfrm>
              <a:off x="8326800" y="3303000"/>
              <a:ext cx="207360" cy="859680"/>
              <a:chOff x="8326800" y="3303000"/>
              <a:chExt cx="207360" cy="859680"/>
            </a:xfrm>
          </p:grpSpPr>
          <p:sp>
            <p:nvSpPr>
              <p:cNvPr id="772" name="Google Shape;772;p107"/>
              <p:cNvSpPr/>
              <p:nvPr/>
            </p:nvSpPr>
            <p:spPr>
              <a:xfrm>
                <a:off x="8326800" y="362916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07"/>
              <p:cNvSpPr/>
              <p:nvPr/>
            </p:nvSpPr>
            <p:spPr>
              <a:xfrm>
                <a:off x="8326800" y="330300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07"/>
              <p:cNvSpPr/>
              <p:nvPr/>
            </p:nvSpPr>
            <p:spPr>
              <a:xfrm>
                <a:off x="8326800" y="395532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5" name="Google Shape;775;p107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6" name="Google Shape;776;p10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109"/>
          <p:cNvGrpSpPr/>
          <p:nvPr/>
        </p:nvGrpSpPr>
        <p:grpSpPr>
          <a:xfrm>
            <a:off x="-545400" y="-201240"/>
            <a:ext cx="9932400" cy="5342061"/>
            <a:chOff x="-545400" y="-201240"/>
            <a:chExt cx="9932400" cy="5342061"/>
          </a:xfrm>
        </p:grpSpPr>
        <p:sp>
          <p:nvSpPr>
            <p:cNvPr id="827" name="Google Shape;827;p109"/>
            <p:cNvSpPr/>
            <p:nvPr/>
          </p:nvSpPr>
          <p:spPr>
            <a:xfrm>
              <a:off x="-545400" y="4066920"/>
              <a:ext cx="1073520" cy="107352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09"/>
            <p:cNvSpPr/>
            <p:nvPr/>
          </p:nvSpPr>
          <p:spPr>
            <a:xfrm rot="5388600">
              <a:off x="210240" y="4178520"/>
              <a:ext cx="712800" cy="1207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09"/>
            <p:cNvSpPr/>
            <p:nvPr/>
          </p:nvSpPr>
          <p:spPr>
            <a:xfrm rot="10800000">
              <a:off x="8495640" y="-201240"/>
              <a:ext cx="891360" cy="1554120"/>
            </a:xfrm>
            <a:prstGeom prst="round1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09"/>
            <p:cNvSpPr/>
            <p:nvPr/>
          </p:nvSpPr>
          <p:spPr>
            <a:xfrm rot="10800000">
              <a:off x="8689680" y="-200880"/>
              <a:ext cx="697320" cy="807120"/>
            </a:xfrm>
            <a:prstGeom prst="round1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109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2" name="Google Shape;832;p10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111"/>
          <p:cNvGrpSpPr/>
          <p:nvPr/>
        </p:nvGrpSpPr>
        <p:grpSpPr>
          <a:xfrm>
            <a:off x="-20910" y="360"/>
            <a:ext cx="9164814" cy="5142960"/>
            <a:chOff x="-20910" y="360"/>
            <a:chExt cx="9164814" cy="5142960"/>
          </a:xfrm>
        </p:grpSpPr>
        <p:sp>
          <p:nvSpPr>
            <p:cNvPr id="883" name="Google Shape;883;p111"/>
            <p:cNvSpPr/>
            <p:nvPr/>
          </p:nvSpPr>
          <p:spPr>
            <a:xfrm rot="10788000">
              <a:off x="8095320" y="195840"/>
              <a:ext cx="1044720" cy="2215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11"/>
            <p:cNvSpPr/>
            <p:nvPr/>
          </p:nvSpPr>
          <p:spPr>
            <a:xfrm rot="10788600">
              <a:off x="-18720" y="3240"/>
              <a:ext cx="623160" cy="13219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11"/>
            <p:cNvSpPr/>
            <p:nvPr/>
          </p:nvSpPr>
          <p:spPr>
            <a:xfrm rot="-5400000">
              <a:off x="7674840" y="3674520"/>
              <a:ext cx="1468800" cy="14688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6" name="Google Shape;886;p111"/>
            <p:cNvGrpSpPr/>
            <p:nvPr/>
          </p:nvGrpSpPr>
          <p:grpSpPr>
            <a:xfrm>
              <a:off x="7841520" y="3753720"/>
              <a:ext cx="1178280" cy="1178280"/>
              <a:chOff x="7841520" y="3753720"/>
              <a:chExt cx="1178280" cy="1178280"/>
            </a:xfrm>
          </p:grpSpPr>
          <p:sp>
            <p:nvSpPr>
              <p:cNvPr id="887" name="Google Shape;887;p111"/>
              <p:cNvSpPr/>
              <p:nvPr/>
            </p:nvSpPr>
            <p:spPr>
              <a:xfrm>
                <a:off x="8175960" y="4088160"/>
                <a:ext cx="509400" cy="509400"/>
              </a:xfrm>
              <a:prstGeom prst="ellipse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11"/>
              <p:cNvSpPr/>
              <p:nvPr/>
            </p:nvSpPr>
            <p:spPr>
              <a:xfrm>
                <a:off x="8062920" y="3975120"/>
                <a:ext cx="735480" cy="735480"/>
              </a:xfrm>
              <a:prstGeom prst="ellipse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11"/>
              <p:cNvSpPr/>
              <p:nvPr/>
            </p:nvSpPr>
            <p:spPr>
              <a:xfrm>
                <a:off x="7956720" y="3868920"/>
                <a:ext cx="948240" cy="948240"/>
              </a:xfrm>
              <a:prstGeom prst="ellipse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11"/>
              <p:cNvSpPr/>
              <p:nvPr/>
            </p:nvSpPr>
            <p:spPr>
              <a:xfrm>
                <a:off x="7841520" y="3753720"/>
                <a:ext cx="1178280" cy="1178280"/>
              </a:xfrm>
              <a:prstGeom prst="ellipse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1" name="Google Shape;891;p111"/>
            <p:cNvGrpSpPr/>
            <p:nvPr/>
          </p:nvGrpSpPr>
          <p:grpSpPr>
            <a:xfrm>
              <a:off x="264960" y="4807080"/>
              <a:ext cx="2363760" cy="154440"/>
              <a:chOff x="264960" y="4807080"/>
              <a:chExt cx="2363760" cy="154440"/>
            </a:xfrm>
          </p:grpSpPr>
          <p:sp>
            <p:nvSpPr>
              <p:cNvPr id="892" name="Google Shape;892;p111"/>
              <p:cNvSpPr/>
              <p:nvPr/>
            </p:nvSpPr>
            <p:spPr>
              <a:xfrm rot="10800000">
                <a:off x="1988280" y="481284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11"/>
              <p:cNvSpPr/>
              <p:nvPr/>
            </p:nvSpPr>
            <p:spPr>
              <a:xfrm rot="10800000">
                <a:off x="1742040" y="481284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11"/>
              <p:cNvSpPr/>
              <p:nvPr/>
            </p:nvSpPr>
            <p:spPr>
              <a:xfrm rot="10800000">
                <a:off x="2234520" y="481284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11"/>
              <p:cNvSpPr/>
              <p:nvPr/>
            </p:nvSpPr>
            <p:spPr>
              <a:xfrm rot="10800000">
                <a:off x="2480400" y="481284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11"/>
              <p:cNvSpPr/>
              <p:nvPr/>
            </p:nvSpPr>
            <p:spPr>
              <a:xfrm rot="10800000">
                <a:off x="1495800" y="481284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11"/>
              <p:cNvSpPr/>
              <p:nvPr/>
            </p:nvSpPr>
            <p:spPr>
              <a:xfrm rot="10800000">
                <a:off x="757440" y="480708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11"/>
              <p:cNvSpPr/>
              <p:nvPr/>
            </p:nvSpPr>
            <p:spPr>
              <a:xfrm rot="10800000">
                <a:off x="511200" y="480708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11"/>
              <p:cNvSpPr/>
              <p:nvPr/>
            </p:nvSpPr>
            <p:spPr>
              <a:xfrm rot="10800000">
                <a:off x="1003680" y="480708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11"/>
              <p:cNvSpPr/>
              <p:nvPr/>
            </p:nvSpPr>
            <p:spPr>
              <a:xfrm rot="10800000">
                <a:off x="1249920" y="480708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11"/>
              <p:cNvSpPr/>
              <p:nvPr/>
            </p:nvSpPr>
            <p:spPr>
              <a:xfrm rot="10800000">
                <a:off x="264960" y="480708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2" name="Google Shape;902;p111"/>
            <p:cNvSpPr/>
            <p:nvPr/>
          </p:nvSpPr>
          <p:spPr>
            <a:xfrm rot="-5400000" flipH="1">
              <a:off x="7984800" y="-151200"/>
              <a:ext cx="1006920" cy="131004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11"/>
            <p:cNvSpPr/>
            <p:nvPr/>
          </p:nvSpPr>
          <p:spPr>
            <a:xfrm flipH="1">
              <a:off x="8294760" y="804600"/>
              <a:ext cx="590400" cy="59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111"/>
          <p:cNvSpPr txBox="1">
            <a:spLocks noGrp="1"/>
          </p:cNvSpPr>
          <p:nvPr>
            <p:ph type="title"/>
          </p:nvPr>
        </p:nvSpPr>
        <p:spPr>
          <a:xfrm>
            <a:off x="713160" y="539640"/>
            <a:ext cx="4447800" cy="122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5" name="Google Shape;905;p111"/>
          <p:cNvSpPr/>
          <p:nvPr/>
        </p:nvSpPr>
        <p:spPr>
          <a:xfrm>
            <a:off x="713160" y="3651120"/>
            <a:ext cx="4447800" cy="74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"/>
              <a:buNone/>
            </a:pPr>
            <a:r>
              <a:rPr lang="en-US" sz="12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-US" sz="1200" b="1" u="sng" strike="noStrike">
                <a:solidFill>
                  <a:srgbClr val="F49100"/>
                </a:solidFill>
                <a:latin typeface="Work Sans"/>
                <a:ea typeface="Work Sans"/>
                <a:cs typeface="Work Sans"/>
                <a:sym typeface="Work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2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-US" sz="1200" b="1" u="sng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2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-US" sz="1200" b="1" u="sng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200" b="1" u="sng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p113"/>
          <p:cNvGrpSpPr/>
          <p:nvPr/>
        </p:nvGrpSpPr>
        <p:grpSpPr>
          <a:xfrm>
            <a:off x="-900" y="217980"/>
            <a:ext cx="9468900" cy="4925520"/>
            <a:chOff x="-900" y="217980"/>
            <a:chExt cx="9468900" cy="4925520"/>
          </a:xfrm>
        </p:grpSpPr>
        <p:sp>
          <p:nvSpPr>
            <p:cNvPr id="957" name="Google Shape;957;p113"/>
            <p:cNvSpPr/>
            <p:nvPr/>
          </p:nvSpPr>
          <p:spPr>
            <a:xfrm rot="5400000" flipH="1">
              <a:off x="275040" y="4286520"/>
              <a:ext cx="581040" cy="1132920"/>
            </a:xfrm>
            <a:prstGeom prst="round1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13"/>
            <p:cNvSpPr/>
            <p:nvPr/>
          </p:nvSpPr>
          <p:spPr>
            <a:xfrm>
              <a:off x="178560" y="4061160"/>
              <a:ext cx="641880" cy="641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113"/>
            <p:cNvGrpSpPr/>
            <p:nvPr/>
          </p:nvGrpSpPr>
          <p:grpSpPr>
            <a:xfrm>
              <a:off x="8589780" y="217980"/>
              <a:ext cx="417960" cy="889200"/>
              <a:chOff x="8589780" y="217980"/>
              <a:chExt cx="417960" cy="889200"/>
            </a:xfrm>
          </p:grpSpPr>
          <p:sp>
            <p:nvSpPr>
              <p:cNvPr id="960" name="Google Shape;960;p113"/>
              <p:cNvSpPr/>
              <p:nvPr/>
            </p:nvSpPr>
            <p:spPr>
              <a:xfrm rot="5400000">
                <a:off x="8859240" y="21780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13"/>
              <p:cNvSpPr/>
              <p:nvPr/>
            </p:nvSpPr>
            <p:spPr>
              <a:xfrm rot="5400000">
                <a:off x="8859240" y="46476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13"/>
              <p:cNvSpPr/>
              <p:nvPr/>
            </p:nvSpPr>
            <p:spPr>
              <a:xfrm rot="5400000">
                <a:off x="8859240" y="71172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13"/>
              <p:cNvSpPr/>
              <p:nvPr/>
            </p:nvSpPr>
            <p:spPr>
              <a:xfrm rot="5400000">
                <a:off x="8589960" y="21780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13"/>
              <p:cNvSpPr/>
              <p:nvPr/>
            </p:nvSpPr>
            <p:spPr>
              <a:xfrm rot="5400000">
                <a:off x="8589960" y="46476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13"/>
              <p:cNvSpPr/>
              <p:nvPr/>
            </p:nvSpPr>
            <p:spPr>
              <a:xfrm rot="5400000">
                <a:off x="8589960" y="71172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13"/>
              <p:cNvSpPr/>
              <p:nvPr/>
            </p:nvSpPr>
            <p:spPr>
              <a:xfrm rot="5400000">
                <a:off x="8859240" y="95868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13"/>
              <p:cNvSpPr/>
              <p:nvPr/>
            </p:nvSpPr>
            <p:spPr>
              <a:xfrm rot="5400000">
                <a:off x="8589960" y="958680"/>
                <a:ext cx="148320" cy="1486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8" name="Google Shape;968;p113"/>
            <p:cNvSpPr/>
            <p:nvPr/>
          </p:nvSpPr>
          <p:spPr>
            <a:xfrm>
              <a:off x="8755200" y="1549080"/>
              <a:ext cx="712800" cy="712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113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0" name="Google Shape;970;p1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15"/>
          <p:cNvSpPr txBox="1"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1" name="Google Shape;1021;p1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85"/>
          <p:cNvGrpSpPr/>
          <p:nvPr/>
        </p:nvGrpSpPr>
        <p:grpSpPr>
          <a:xfrm>
            <a:off x="-21600" y="-1131480"/>
            <a:ext cx="10294560" cy="7004160"/>
            <a:chOff x="-21600" y="-1131480"/>
            <a:chExt cx="10294560" cy="7004160"/>
          </a:xfrm>
        </p:grpSpPr>
        <p:sp>
          <p:nvSpPr>
            <p:cNvPr id="80" name="Google Shape;80;p85"/>
            <p:cNvSpPr/>
            <p:nvPr/>
          </p:nvSpPr>
          <p:spPr>
            <a:xfrm flipH="1">
              <a:off x="-21600" y="4162680"/>
              <a:ext cx="734400" cy="17100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5"/>
            <p:cNvSpPr/>
            <p:nvPr/>
          </p:nvSpPr>
          <p:spPr>
            <a:xfrm rot="10800000">
              <a:off x="8009280" y="-1131480"/>
              <a:ext cx="2263680" cy="2270880"/>
            </a:xfrm>
            <a:prstGeom prst="pie">
              <a:avLst>
                <a:gd name="adj1" fmla="val 16190148"/>
                <a:gd name="adj2" fmla="val 1350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5"/>
            <p:cNvSpPr/>
            <p:nvPr/>
          </p:nvSpPr>
          <p:spPr>
            <a:xfrm rot="10800000">
              <a:off x="8398080" y="-739080"/>
              <a:ext cx="1486080" cy="1485720"/>
            </a:xfrm>
            <a:prstGeom prst="pie">
              <a:avLst>
                <a:gd name="adj1" fmla="val 16212431"/>
                <a:gd name="adj2" fmla="val 1105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85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85"/>
          <p:cNvSpPr txBox="1">
            <a:spLocks noGrp="1"/>
          </p:cNvSpPr>
          <p:nvPr>
            <p:ph type="title" idx="2"/>
          </p:nvPr>
        </p:nvSpPr>
        <p:spPr>
          <a:xfrm>
            <a:off x="716760" y="127224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85"/>
          <p:cNvSpPr txBox="1">
            <a:spLocks noGrp="1"/>
          </p:cNvSpPr>
          <p:nvPr>
            <p:ph type="title" idx="3"/>
          </p:nvPr>
        </p:nvSpPr>
        <p:spPr>
          <a:xfrm>
            <a:off x="716760" y="293292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85"/>
          <p:cNvSpPr txBox="1">
            <a:spLocks noGrp="1"/>
          </p:cNvSpPr>
          <p:nvPr>
            <p:ph type="title" idx="4"/>
          </p:nvPr>
        </p:nvSpPr>
        <p:spPr>
          <a:xfrm>
            <a:off x="3374640" y="127224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85"/>
          <p:cNvSpPr txBox="1">
            <a:spLocks noGrp="1"/>
          </p:cNvSpPr>
          <p:nvPr>
            <p:ph type="title" idx="5"/>
          </p:nvPr>
        </p:nvSpPr>
        <p:spPr>
          <a:xfrm>
            <a:off x="3374640" y="293292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85"/>
          <p:cNvSpPr txBox="1">
            <a:spLocks noGrp="1"/>
          </p:cNvSpPr>
          <p:nvPr>
            <p:ph type="title" idx="6"/>
          </p:nvPr>
        </p:nvSpPr>
        <p:spPr>
          <a:xfrm>
            <a:off x="6032160" y="127224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85"/>
          <p:cNvSpPr txBox="1">
            <a:spLocks noGrp="1"/>
          </p:cNvSpPr>
          <p:nvPr>
            <p:ph type="title" idx="7"/>
          </p:nvPr>
        </p:nvSpPr>
        <p:spPr>
          <a:xfrm>
            <a:off x="6032160" y="293292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8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87"/>
          <p:cNvGrpSpPr/>
          <p:nvPr/>
        </p:nvGrpSpPr>
        <p:grpSpPr>
          <a:xfrm>
            <a:off x="-635040" y="-720720"/>
            <a:ext cx="10497960" cy="5865729"/>
            <a:chOff x="-635040" y="-720720"/>
            <a:chExt cx="10497960" cy="5865729"/>
          </a:xfrm>
        </p:grpSpPr>
        <p:sp>
          <p:nvSpPr>
            <p:cNvPr id="141" name="Google Shape;141;p87"/>
            <p:cNvSpPr/>
            <p:nvPr/>
          </p:nvSpPr>
          <p:spPr>
            <a:xfrm rot="5388600">
              <a:off x="317520" y="4113720"/>
              <a:ext cx="712800" cy="13453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7"/>
            <p:cNvSpPr/>
            <p:nvPr/>
          </p:nvSpPr>
          <p:spPr>
            <a:xfrm>
              <a:off x="8430840" y="-720720"/>
              <a:ext cx="1432080" cy="14320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7"/>
            <p:cNvSpPr/>
            <p:nvPr/>
          </p:nvSpPr>
          <p:spPr>
            <a:xfrm>
              <a:off x="8855640" y="-295920"/>
              <a:ext cx="582480" cy="5824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7"/>
            <p:cNvSpPr/>
            <p:nvPr/>
          </p:nvSpPr>
          <p:spPr>
            <a:xfrm flipH="1">
              <a:off x="8252280" y="3589200"/>
              <a:ext cx="891360" cy="1554120"/>
            </a:xfrm>
            <a:prstGeom prst="round1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7"/>
            <p:cNvSpPr/>
            <p:nvPr/>
          </p:nvSpPr>
          <p:spPr>
            <a:xfrm flipH="1">
              <a:off x="8445600" y="4335840"/>
              <a:ext cx="697320" cy="807120"/>
            </a:xfrm>
            <a:prstGeom prst="round1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87"/>
            <p:cNvGrpSpPr/>
            <p:nvPr/>
          </p:nvGrpSpPr>
          <p:grpSpPr>
            <a:xfrm>
              <a:off x="6623280" y="465480"/>
              <a:ext cx="1629000" cy="148680"/>
              <a:chOff x="6623280" y="465480"/>
              <a:chExt cx="1629000" cy="148680"/>
            </a:xfrm>
          </p:grpSpPr>
          <p:sp>
            <p:nvSpPr>
              <p:cNvPr id="147" name="Google Shape;147;p87"/>
              <p:cNvSpPr/>
              <p:nvPr/>
            </p:nvSpPr>
            <p:spPr>
              <a:xfrm rot="10800000">
                <a:off x="7363800" y="465480"/>
                <a:ext cx="14796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7"/>
              <p:cNvSpPr/>
              <p:nvPr/>
            </p:nvSpPr>
            <p:spPr>
              <a:xfrm rot="10800000">
                <a:off x="7117200" y="465480"/>
                <a:ext cx="14796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87"/>
              <p:cNvSpPr/>
              <p:nvPr/>
            </p:nvSpPr>
            <p:spPr>
              <a:xfrm rot="10800000">
                <a:off x="7610760" y="465480"/>
                <a:ext cx="14796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7"/>
              <p:cNvSpPr/>
              <p:nvPr/>
            </p:nvSpPr>
            <p:spPr>
              <a:xfrm rot="10800000">
                <a:off x="7857720" y="465480"/>
                <a:ext cx="14796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87"/>
              <p:cNvSpPr/>
              <p:nvPr/>
            </p:nvSpPr>
            <p:spPr>
              <a:xfrm rot="10800000">
                <a:off x="6870240" y="465480"/>
                <a:ext cx="14796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87"/>
              <p:cNvSpPr/>
              <p:nvPr/>
            </p:nvSpPr>
            <p:spPr>
              <a:xfrm rot="10800000">
                <a:off x="6623280" y="465480"/>
                <a:ext cx="14796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87"/>
              <p:cNvSpPr/>
              <p:nvPr/>
            </p:nvSpPr>
            <p:spPr>
              <a:xfrm rot="10800000">
                <a:off x="8104320" y="465480"/>
                <a:ext cx="14796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87"/>
            <p:cNvGrpSpPr/>
            <p:nvPr/>
          </p:nvGrpSpPr>
          <p:grpSpPr>
            <a:xfrm>
              <a:off x="230040" y="4712760"/>
              <a:ext cx="888480" cy="148680"/>
              <a:chOff x="230040" y="4712760"/>
              <a:chExt cx="888480" cy="148680"/>
            </a:xfrm>
          </p:grpSpPr>
          <p:sp>
            <p:nvSpPr>
              <p:cNvPr id="155" name="Google Shape;155;p87"/>
              <p:cNvSpPr/>
              <p:nvPr/>
            </p:nvSpPr>
            <p:spPr>
              <a:xfrm rot="10800000">
                <a:off x="970560" y="4712760"/>
                <a:ext cx="147960" cy="1486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7"/>
              <p:cNvSpPr/>
              <p:nvPr/>
            </p:nvSpPr>
            <p:spPr>
              <a:xfrm rot="10800000">
                <a:off x="723960" y="4712760"/>
                <a:ext cx="147960" cy="1486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7"/>
              <p:cNvSpPr/>
              <p:nvPr/>
            </p:nvSpPr>
            <p:spPr>
              <a:xfrm rot="10800000">
                <a:off x="477000" y="4712760"/>
                <a:ext cx="147960" cy="1486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87"/>
              <p:cNvSpPr/>
              <p:nvPr/>
            </p:nvSpPr>
            <p:spPr>
              <a:xfrm rot="10800000">
                <a:off x="230040" y="4712760"/>
                <a:ext cx="147960" cy="1486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" name="Google Shape;159;p87"/>
            <p:cNvSpPr/>
            <p:nvPr/>
          </p:nvSpPr>
          <p:spPr>
            <a:xfrm rot="5388600">
              <a:off x="145800" y="3744720"/>
              <a:ext cx="712800" cy="10015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87"/>
            <p:cNvGrpSpPr/>
            <p:nvPr/>
          </p:nvGrpSpPr>
          <p:grpSpPr>
            <a:xfrm>
              <a:off x="-635040" y="-134640"/>
              <a:ext cx="1347840" cy="1347840"/>
              <a:chOff x="-635040" y="-134640"/>
              <a:chExt cx="1347840" cy="1347840"/>
            </a:xfrm>
          </p:grpSpPr>
          <p:sp>
            <p:nvSpPr>
              <p:cNvPr id="161" name="Google Shape;161;p87"/>
              <p:cNvSpPr/>
              <p:nvPr/>
            </p:nvSpPr>
            <p:spPr>
              <a:xfrm>
                <a:off x="-252360" y="248040"/>
                <a:ext cx="582480" cy="58248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87"/>
              <p:cNvSpPr/>
              <p:nvPr/>
            </p:nvSpPr>
            <p:spPr>
              <a:xfrm>
                <a:off x="-381600" y="118440"/>
                <a:ext cx="841320" cy="84132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7"/>
              <p:cNvSpPr/>
              <p:nvPr/>
            </p:nvSpPr>
            <p:spPr>
              <a:xfrm>
                <a:off x="-503280" y="-2880"/>
                <a:ext cx="1084320" cy="108432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7"/>
              <p:cNvSpPr/>
              <p:nvPr/>
            </p:nvSpPr>
            <p:spPr>
              <a:xfrm>
                <a:off x="-635040" y="-134640"/>
                <a:ext cx="1347840" cy="134784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5" name="Google Shape;165;p87"/>
          <p:cNvSpPr txBox="1">
            <a:spLocks noGrp="1"/>
          </p:cNvSpPr>
          <p:nvPr>
            <p:ph type="title"/>
          </p:nvPr>
        </p:nvSpPr>
        <p:spPr>
          <a:xfrm>
            <a:off x="2038320" y="2520000"/>
            <a:ext cx="506736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87"/>
          <p:cNvSpPr txBox="1">
            <a:spLocks noGrp="1"/>
          </p:cNvSpPr>
          <p:nvPr>
            <p:ph type="title" idx="2"/>
          </p:nvPr>
        </p:nvSpPr>
        <p:spPr>
          <a:xfrm>
            <a:off x="2038320" y="859680"/>
            <a:ext cx="12175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8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89"/>
          <p:cNvGrpSpPr/>
          <p:nvPr/>
        </p:nvGrpSpPr>
        <p:grpSpPr>
          <a:xfrm>
            <a:off x="-347400" y="444960"/>
            <a:ext cx="10313640" cy="4550400"/>
            <a:chOff x="-347400" y="444960"/>
            <a:chExt cx="10313640" cy="4550400"/>
          </a:xfrm>
        </p:grpSpPr>
        <p:grpSp>
          <p:nvGrpSpPr>
            <p:cNvPr id="218" name="Google Shape;218;p89"/>
            <p:cNvGrpSpPr/>
            <p:nvPr/>
          </p:nvGrpSpPr>
          <p:grpSpPr>
            <a:xfrm>
              <a:off x="8039520" y="4788000"/>
              <a:ext cx="859320" cy="207360"/>
              <a:chOff x="8039520" y="4788000"/>
              <a:chExt cx="859320" cy="207360"/>
            </a:xfrm>
          </p:grpSpPr>
          <p:sp>
            <p:nvSpPr>
              <p:cNvPr id="219" name="Google Shape;219;p89"/>
              <p:cNvSpPr/>
              <p:nvPr/>
            </p:nvSpPr>
            <p:spPr>
              <a:xfrm rot="5400000" flipH="1">
                <a:off x="8365320" y="478800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89"/>
              <p:cNvSpPr/>
              <p:nvPr/>
            </p:nvSpPr>
            <p:spPr>
              <a:xfrm rot="5400000" flipH="1">
                <a:off x="8691480" y="478800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89"/>
              <p:cNvSpPr/>
              <p:nvPr/>
            </p:nvSpPr>
            <p:spPr>
              <a:xfrm rot="5400000" flipH="1">
                <a:off x="8039520" y="478800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" name="Google Shape;222;p89"/>
            <p:cNvSpPr/>
            <p:nvPr/>
          </p:nvSpPr>
          <p:spPr>
            <a:xfrm flipH="1">
              <a:off x="8686440" y="444960"/>
              <a:ext cx="1279800" cy="127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9"/>
            <p:cNvSpPr/>
            <p:nvPr/>
          </p:nvSpPr>
          <p:spPr>
            <a:xfrm>
              <a:off x="-347400" y="964800"/>
              <a:ext cx="712800" cy="18306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89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5" name="Google Shape;225;p8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91"/>
          <p:cNvGrpSpPr/>
          <p:nvPr/>
        </p:nvGrpSpPr>
        <p:grpSpPr>
          <a:xfrm>
            <a:off x="283680" y="-1440"/>
            <a:ext cx="9325440" cy="4959000"/>
            <a:chOff x="283680" y="-1440"/>
            <a:chExt cx="9325440" cy="4959000"/>
          </a:xfrm>
        </p:grpSpPr>
        <p:grpSp>
          <p:nvGrpSpPr>
            <p:cNvPr id="276" name="Google Shape;276;p91"/>
            <p:cNvGrpSpPr/>
            <p:nvPr/>
          </p:nvGrpSpPr>
          <p:grpSpPr>
            <a:xfrm>
              <a:off x="283680" y="4750200"/>
              <a:ext cx="859320" cy="207360"/>
              <a:chOff x="283680" y="4750200"/>
              <a:chExt cx="859320" cy="207360"/>
            </a:xfrm>
          </p:grpSpPr>
          <p:sp>
            <p:nvSpPr>
              <p:cNvPr id="277" name="Google Shape;277;p91"/>
              <p:cNvSpPr/>
              <p:nvPr/>
            </p:nvSpPr>
            <p:spPr>
              <a:xfrm rot="5400000">
                <a:off x="609840" y="475020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1"/>
              <p:cNvSpPr/>
              <p:nvPr/>
            </p:nvSpPr>
            <p:spPr>
              <a:xfrm rot="5400000">
                <a:off x="935640" y="475020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91"/>
              <p:cNvSpPr/>
              <p:nvPr/>
            </p:nvSpPr>
            <p:spPr>
              <a:xfrm rot="5400000">
                <a:off x="283680" y="475020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280;p91"/>
            <p:cNvGrpSpPr/>
            <p:nvPr/>
          </p:nvGrpSpPr>
          <p:grpSpPr>
            <a:xfrm>
              <a:off x="8430840" y="-1440"/>
              <a:ext cx="1178280" cy="1178280"/>
              <a:chOff x="8430840" y="-1440"/>
              <a:chExt cx="1178280" cy="1178280"/>
            </a:xfrm>
          </p:grpSpPr>
          <p:sp>
            <p:nvSpPr>
              <p:cNvPr id="281" name="Google Shape;281;p91"/>
              <p:cNvSpPr/>
              <p:nvPr/>
            </p:nvSpPr>
            <p:spPr>
              <a:xfrm>
                <a:off x="8765640" y="333000"/>
                <a:ext cx="509400" cy="50940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1"/>
              <p:cNvSpPr/>
              <p:nvPr/>
            </p:nvSpPr>
            <p:spPr>
              <a:xfrm>
                <a:off x="8652240" y="219960"/>
                <a:ext cx="735480" cy="73548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91"/>
              <p:cNvSpPr/>
              <p:nvPr/>
            </p:nvSpPr>
            <p:spPr>
              <a:xfrm>
                <a:off x="8546040" y="113760"/>
                <a:ext cx="948240" cy="94824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1"/>
              <p:cNvSpPr/>
              <p:nvPr/>
            </p:nvSpPr>
            <p:spPr>
              <a:xfrm>
                <a:off x="8430840" y="-1440"/>
                <a:ext cx="1178280" cy="1178280"/>
              </a:xfrm>
              <a:prstGeom prst="ellipse">
                <a:avLst/>
              </a:prstGeom>
              <a:noFill/>
              <a:ln w="19050" cap="flat" cmpd="sng">
                <a:solidFill>
                  <a:srgbClr val="DBE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5" name="Google Shape;285;p91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6" name="Google Shape;286;p9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93"/>
          <p:cNvGrpSpPr/>
          <p:nvPr/>
        </p:nvGrpSpPr>
        <p:grpSpPr>
          <a:xfrm>
            <a:off x="-8820" y="-124020"/>
            <a:ext cx="9151740" cy="5472900"/>
            <a:chOff x="-8820" y="-124020"/>
            <a:chExt cx="9151740" cy="5472900"/>
          </a:xfrm>
        </p:grpSpPr>
        <p:sp>
          <p:nvSpPr>
            <p:cNvPr id="337" name="Google Shape;337;p93"/>
            <p:cNvSpPr/>
            <p:nvPr/>
          </p:nvSpPr>
          <p:spPr>
            <a:xfrm flipH="1">
              <a:off x="8235360" y="4091760"/>
              <a:ext cx="907560" cy="10569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3"/>
            <p:cNvSpPr/>
            <p:nvPr/>
          </p:nvSpPr>
          <p:spPr>
            <a:xfrm rot="5400000">
              <a:off x="494640" y="-627480"/>
              <a:ext cx="547200" cy="1554120"/>
            </a:xfrm>
            <a:prstGeom prst="round1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9" name="Google Shape;339;p93"/>
            <p:cNvGrpSpPr/>
            <p:nvPr/>
          </p:nvGrpSpPr>
          <p:grpSpPr>
            <a:xfrm>
              <a:off x="282420" y="338580"/>
              <a:ext cx="148680" cy="641880"/>
              <a:chOff x="282420" y="338580"/>
              <a:chExt cx="148680" cy="641880"/>
            </a:xfrm>
          </p:grpSpPr>
          <p:sp>
            <p:nvSpPr>
              <p:cNvPr id="340" name="Google Shape;340;p93"/>
              <p:cNvSpPr/>
              <p:nvPr/>
            </p:nvSpPr>
            <p:spPr>
              <a:xfrm rot="5400000" flipH="1">
                <a:off x="282600" y="831960"/>
                <a:ext cx="14832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93"/>
              <p:cNvSpPr/>
              <p:nvPr/>
            </p:nvSpPr>
            <p:spPr>
              <a:xfrm rot="5400000" flipH="1">
                <a:off x="282600" y="585360"/>
                <a:ext cx="14832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3"/>
              <p:cNvSpPr/>
              <p:nvPr/>
            </p:nvSpPr>
            <p:spPr>
              <a:xfrm rot="5400000" flipH="1">
                <a:off x="282600" y="338400"/>
                <a:ext cx="148320" cy="14868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93"/>
            <p:cNvGrpSpPr/>
            <p:nvPr/>
          </p:nvGrpSpPr>
          <p:grpSpPr>
            <a:xfrm>
              <a:off x="7934760" y="4609440"/>
              <a:ext cx="739440" cy="739440"/>
              <a:chOff x="7934760" y="4609440"/>
              <a:chExt cx="739440" cy="739440"/>
            </a:xfrm>
          </p:grpSpPr>
          <p:sp>
            <p:nvSpPr>
              <p:cNvPr id="344" name="Google Shape;344;p93"/>
              <p:cNvSpPr/>
              <p:nvPr/>
            </p:nvSpPr>
            <p:spPr>
              <a:xfrm rot="10800000" flipH="1">
                <a:off x="7934760" y="4609440"/>
                <a:ext cx="739440" cy="73944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3"/>
              <p:cNvSpPr/>
              <p:nvPr/>
            </p:nvSpPr>
            <p:spPr>
              <a:xfrm rot="10800000" flipH="1">
                <a:off x="8201160" y="487548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6" name="Google Shape;346;p93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7" name="Google Shape;347;p9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95"/>
          <p:cNvGrpSpPr/>
          <p:nvPr/>
        </p:nvGrpSpPr>
        <p:grpSpPr>
          <a:xfrm>
            <a:off x="-341820" y="360"/>
            <a:ext cx="9486900" cy="5316300"/>
            <a:chOff x="-341820" y="360"/>
            <a:chExt cx="9486900" cy="5316300"/>
          </a:xfrm>
        </p:grpSpPr>
        <p:sp>
          <p:nvSpPr>
            <p:cNvPr id="398" name="Google Shape;398;p95"/>
            <p:cNvSpPr/>
            <p:nvPr/>
          </p:nvSpPr>
          <p:spPr>
            <a:xfrm rot="10800000">
              <a:off x="8432280" y="360"/>
              <a:ext cx="712800" cy="1192320"/>
            </a:xfrm>
            <a:prstGeom prst="round1Rect">
              <a:avLst>
                <a:gd name="adj" fmla="val 4289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5"/>
            <p:cNvGrpSpPr/>
            <p:nvPr/>
          </p:nvGrpSpPr>
          <p:grpSpPr>
            <a:xfrm>
              <a:off x="8433000" y="595440"/>
              <a:ext cx="597600" cy="597600"/>
              <a:chOff x="8433000" y="595440"/>
              <a:chExt cx="597600" cy="597600"/>
            </a:xfrm>
          </p:grpSpPr>
          <p:sp>
            <p:nvSpPr>
              <p:cNvPr id="400" name="Google Shape;400;p95"/>
              <p:cNvSpPr/>
              <p:nvPr/>
            </p:nvSpPr>
            <p:spPr>
              <a:xfrm>
                <a:off x="8433000" y="595440"/>
                <a:ext cx="597600" cy="597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5"/>
              <p:cNvSpPr/>
              <p:nvPr/>
            </p:nvSpPr>
            <p:spPr>
              <a:xfrm>
                <a:off x="8628480" y="79056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" name="Google Shape;402;p95"/>
            <p:cNvSpPr/>
            <p:nvPr/>
          </p:nvSpPr>
          <p:spPr>
            <a:xfrm rot="5400000">
              <a:off x="10800" y="4251240"/>
              <a:ext cx="712800" cy="1418040"/>
            </a:xfrm>
            <a:prstGeom prst="round1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" name="Google Shape;403;p95"/>
            <p:cNvGrpSpPr/>
            <p:nvPr/>
          </p:nvGrpSpPr>
          <p:grpSpPr>
            <a:xfrm>
              <a:off x="292860" y="3577140"/>
              <a:ext cx="148680" cy="1382760"/>
              <a:chOff x="292860" y="3577140"/>
              <a:chExt cx="148680" cy="1382760"/>
            </a:xfrm>
          </p:grpSpPr>
          <p:sp>
            <p:nvSpPr>
              <p:cNvPr id="404" name="Google Shape;404;p95"/>
              <p:cNvSpPr/>
              <p:nvPr/>
            </p:nvSpPr>
            <p:spPr>
              <a:xfrm rot="5400000">
                <a:off x="293040" y="4317840"/>
                <a:ext cx="148320" cy="1486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5"/>
              <p:cNvSpPr/>
              <p:nvPr/>
            </p:nvSpPr>
            <p:spPr>
              <a:xfrm rot="5400000">
                <a:off x="293040" y="4564440"/>
                <a:ext cx="148320" cy="1486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5"/>
              <p:cNvSpPr/>
              <p:nvPr/>
            </p:nvSpPr>
            <p:spPr>
              <a:xfrm rot="5400000">
                <a:off x="293040" y="4070880"/>
                <a:ext cx="148320" cy="1486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5"/>
              <p:cNvSpPr/>
              <p:nvPr/>
            </p:nvSpPr>
            <p:spPr>
              <a:xfrm rot="5400000">
                <a:off x="293040" y="3823920"/>
                <a:ext cx="148320" cy="1486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5"/>
              <p:cNvSpPr/>
              <p:nvPr/>
            </p:nvSpPr>
            <p:spPr>
              <a:xfrm rot="5400000">
                <a:off x="293040" y="4811400"/>
                <a:ext cx="148320" cy="1486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5"/>
              <p:cNvSpPr/>
              <p:nvPr/>
            </p:nvSpPr>
            <p:spPr>
              <a:xfrm rot="5400000">
                <a:off x="293040" y="3576960"/>
                <a:ext cx="148320" cy="1486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0" name="Google Shape;410;p95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1" name="Google Shape;411;p9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97"/>
          <p:cNvGrpSpPr/>
          <p:nvPr/>
        </p:nvGrpSpPr>
        <p:grpSpPr>
          <a:xfrm>
            <a:off x="0" y="-908280"/>
            <a:ext cx="10192680" cy="6065640"/>
            <a:chOff x="0" y="-908280"/>
            <a:chExt cx="10192680" cy="6065640"/>
          </a:xfrm>
        </p:grpSpPr>
        <p:sp>
          <p:nvSpPr>
            <p:cNvPr id="462" name="Google Shape;462;p97"/>
            <p:cNvSpPr/>
            <p:nvPr/>
          </p:nvSpPr>
          <p:spPr>
            <a:xfrm flipH="1">
              <a:off x="8085960" y="3836520"/>
              <a:ext cx="1132920" cy="13204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7"/>
            <p:cNvSpPr/>
            <p:nvPr/>
          </p:nvSpPr>
          <p:spPr>
            <a:xfrm flipH="1">
              <a:off x="7982640" y="4366440"/>
              <a:ext cx="757440" cy="7909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4" name="Google Shape;464;p97"/>
            <p:cNvGrpSpPr/>
            <p:nvPr/>
          </p:nvGrpSpPr>
          <p:grpSpPr>
            <a:xfrm>
              <a:off x="0" y="-908280"/>
              <a:ext cx="10192680" cy="2391480"/>
              <a:chOff x="0" y="-908280"/>
              <a:chExt cx="10192680" cy="2391480"/>
            </a:xfrm>
          </p:grpSpPr>
          <p:sp>
            <p:nvSpPr>
              <p:cNvPr id="465" name="Google Shape;465;p97"/>
              <p:cNvSpPr/>
              <p:nvPr/>
            </p:nvSpPr>
            <p:spPr>
              <a:xfrm flipH="1">
                <a:off x="8316360" y="-908280"/>
                <a:ext cx="1876320" cy="18763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97"/>
              <p:cNvSpPr/>
              <p:nvPr/>
            </p:nvSpPr>
            <p:spPr>
              <a:xfrm rot="5400000">
                <a:off x="0" y="0"/>
                <a:ext cx="1468800" cy="1468800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" name="Google Shape;467;p97"/>
              <p:cNvGrpSpPr/>
              <p:nvPr/>
            </p:nvGrpSpPr>
            <p:grpSpPr>
              <a:xfrm>
                <a:off x="83520" y="854280"/>
                <a:ext cx="628920" cy="628920"/>
                <a:chOff x="83520" y="854280"/>
                <a:chExt cx="628920" cy="628920"/>
              </a:xfrm>
            </p:grpSpPr>
            <p:sp>
              <p:nvSpPr>
                <p:cNvPr id="468" name="Google Shape;468;p97"/>
                <p:cNvSpPr/>
                <p:nvPr/>
              </p:nvSpPr>
              <p:spPr>
                <a:xfrm flipH="1">
                  <a:off x="83520" y="854280"/>
                  <a:ext cx="628920" cy="6289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97"/>
                <p:cNvSpPr/>
                <p:nvPr/>
              </p:nvSpPr>
              <p:spPr>
                <a:xfrm flipH="1">
                  <a:off x="294840" y="1064880"/>
                  <a:ext cx="207360" cy="207360"/>
                </a:xfrm>
                <a:prstGeom prst="star4">
                  <a:avLst>
                    <a:gd name="adj" fmla="val 22268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70" name="Google Shape;470;p97"/>
          <p:cNvSpPr txBox="1">
            <a:spLocks noGrp="1"/>
          </p:cNvSpPr>
          <p:nvPr>
            <p:ph type="title"/>
          </p:nvPr>
        </p:nvSpPr>
        <p:spPr>
          <a:xfrm>
            <a:off x="790200" y="988200"/>
            <a:ext cx="298368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1" name="Google Shape;471;p9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99"/>
          <p:cNvGrpSpPr/>
          <p:nvPr/>
        </p:nvGrpSpPr>
        <p:grpSpPr>
          <a:xfrm>
            <a:off x="-10260" y="-200160"/>
            <a:ext cx="9154260" cy="5472900"/>
            <a:chOff x="-10260" y="-200160"/>
            <a:chExt cx="9154260" cy="5472900"/>
          </a:xfrm>
        </p:grpSpPr>
        <p:sp>
          <p:nvSpPr>
            <p:cNvPr id="522" name="Google Shape;522;p99"/>
            <p:cNvSpPr/>
            <p:nvPr/>
          </p:nvSpPr>
          <p:spPr>
            <a:xfrm rot="10800000">
              <a:off x="8236440" y="360"/>
              <a:ext cx="907560" cy="10569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99"/>
            <p:cNvSpPr/>
            <p:nvPr/>
          </p:nvSpPr>
          <p:spPr>
            <a:xfrm rot="5400000" flipH="1">
              <a:off x="493200" y="4222080"/>
              <a:ext cx="547200" cy="1554120"/>
            </a:xfrm>
            <a:prstGeom prst="round1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99"/>
            <p:cNvGrpSpPr/>
            <p:nvPr/>
          </p:nvGrpSpPr>
          <p:grpSpPr>
            <a:xfrm>
              <a:off x="282420" y="4167900"/>
              <a:ext cx="148680" cy="641880"/>
              <a:chOff x="282420" y="4167900"/>
              <a:chExt cx="148680" cy="641880"/>
            </a:xfrm>
          </p:grpSpPr>
          <p:sp>
            <p:nvSpPr>
              <p:cNvPr id="525" name="Google Shape;525;p99"/>
              <p:cNvSpPr/>
              <p:nvPr/>
            </p:nvSpPr>
            <p:spPr>
              <a:xfrm rot="5400000">
                <a:off x="282600" y="4167720"/>
                <a:ext cx="148320" cy="14868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9"/>
              <p:cNvSpPr/>
              <p:nvPr/>
            </p:nvSpPr>
            <p:spPr>
              <a:xfrm rot="5400000">
                <a:off x="282600" y="4414320"/>
                <a:ext cx="148320" cy="14868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9"/>
              <p:cNvSpPr/>
              <p:nvPr/>
            </p:nvSpPr>
            <p:spPr>
              <a:xfrm rot="5400000">
                <a:off x="282600" y="4661280"/>
                <a:ext cx="148320" cy="14868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" name="Google Shape;528;p99"/>
            <p:cNvGrpSpPr/>
            <p:nvPr/>
          </p:nvGrpSpPr>
          <p:grpSpPr>
            <a:xfrm>
              <a:off x="7934760" y="-200160"/>
              <a:ext cx="739440" cy="739440"/>
              <a:chOff x="7934760" y="-200160"/>
              <a:chExt cx="739440" cy="739440"/>
            </a:xfrm>
          </p:grpSpPr>
          <p:sp>
            <p:nvSpPr>
              <p:cNvPr id="529" name="Google Shape;529;p99"/>
              <p:cNvSpPr/>
              <p:nvPr/>
            </p:nvSpPr>
            <p:spPr>
              <a:xfrm>
                <a:off x="7934760" y="-200160"/>
                <a:ext cx="739440" cy="739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9"/>
              <p:cNvSpPr/>
              <p:nvPr/>
            </p:nvSpPr>
            <p:spPr>
              <a:xfrm>
                <a:off x="8201160" y="65880"/>
                <a:ext cx="207360" cy="207360"/>
              </a:xfrm>
              <a:prstGeom prst="star4">
                <a:avLst>
                  <a:gd name="adj" fmla="val 2226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1" name="Google Shape;531;p99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2" name="Google Shape;532;p99"/>
          <p:cNvSpPr txBox="1">
            <a:spLocks noGrp="1"/>
          </p:cNvSpPr>
          <p:nvPr>
            <p:ph type="body" idx="1"/>
          </p:nvPr>
        </p:nvSpPr>
        <p:spPr>
          <a:xfrm>
            <a:off x="720000" y="1225800"/>
            <a:ext cx="7703640" cy="44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3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9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9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9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9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"/>
          <p:cNvSpPr txBox="1">
            <a:spLocks noGrp="1"/>
          </p:cNvSpPr>
          <p:nvPr>
            <p:ph type="title"/>
          </p:nvPr>
        </p:nvSpPr>
        <p:spPr>
          <a:xfrm>
            <a:off x="848520" y="1123079"/>
            <a:ext cx="6239160" cy="199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 ExtraBold"/>
              <a:buNone/>
            </a:pPr>
            <a:r>
              <a:rPr lang="en-US" sz="4400" b="0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Leveraging Large Language Models To Automate Processes</a:t>
            </a:r>
            <a:endParaRPr sz="4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1"/>
          <p:cNvSpPr txBox="1">
            <a:spLocks noGrp="1"/>
          </p:cNvSpPr>
          <p:nvPr>
            <p:ph type="subTitle" idx="1"/>
          </p:nvPr>
        </p:nvSpPr>
        <p:spPr>
          <a:xfrm>
            <a:off x="5364631" y="4157458"/>
            <a:ext cx="2828880" cy="58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Tiago Valentim Henriques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Master’s Dissertation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1"/>
          <p:cNvSpPr/>
          <p:nvPr/>
        </p:nvSpPr>
        <p:spPr>
          <a:xfrm>
            <a:off x="848520" y="3122280"/>
            <a:ext cx="72241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7" name="Google Shape;2167;p1" descr="NOVA School of Science and Technology – Wikipédia, a enciclopédia liv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80" y="-203040"/>
            <a:ext cx="2135160" cy="15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"/>
          <p:cNvSpPr/>
          <p:nvPr/>
        </p:nvSpPr>
        <p:spPr>
          <a:xfrm>
            <a:off x="789546" y="3246419"/>
            <a:ext cx="7119624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"/>
              <a:buNone/>
            </a:pPr>
            <a:r>
              <a:rPr lang="en-US" sz="16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BUILDING AUTOMATED PROCESSES FOR SKILLS WORKFLOW USING </a:t>
            </a:r>
            <a:br>
              <a:rPr lang="en-US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-US" sz="16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 LARGE LANGUAGE MODEL</a:t>
            </a:r>
            <a:endParaRPr sz="1600" b="0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9" name="Google Shape;2439;p11"/>
          <p:cNvGraphicFramePr/>
          <p:nvPr>
            <p:extLst>
              <p:ext uri="{D42A27DB-BD31-4B8C-83A1-F6EECF244321}">
                <p14:modId xmlns:p14="http://schemas.microsoft.com/office/powerpoint/2010/main" val="4095018291"/>
              </p:ext>
            </p:extLst>
          </p:nvPr>
        </p:nvGraphicFramePr>
        <p:xfrm>
          <a:off x="763064" y="1222290"/>
          <a:ext cx="7355575" cy="1914200"/>
        </p:xfrm>
        <a:graphic>
          <a:graphicData uri="http://schemas.openxmlformats.org/drawingml/2006/table">
            <a:tbl>
              <a:tblPr>
                <a:noFill/>
                <a:tableStyleId>{B57CDC6F-071C-4E60-93F9-83A38C5DC3E8}</a:tableStyleId>
              </a:tblPr>
              <a:tblGrid>
                <a:gridCol w="19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Work Sans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Airtable Cobuilder</a:t>
                      </a: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and </a:t>
                      </a: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AgentHub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L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Work Sans"/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Simplify complex tasks and automate processes, similar to Skills Workflow goal of automate processes.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Work Sans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Brain AI</a:t>
                      </a: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and 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Caixa 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Geral</a:t>
                      </a: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de </a:t>
                      </a:r>
                      <a:r>
                        <a:rPr lang="en-US" sz="1200" b="1" u="none" strike="noStrike" cap="none" dirty="0" err="1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Depósitos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L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Work Sans"/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Both focus on understanding user context and processing multimodal information, aligning with the vision of a comprehensive assistant.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Work Sans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Stripe</a:t>
                      </a: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and </a:t>
                      </a: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Be My Eyes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L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Work Sans"/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They demonstrate the effectiveness of LLMs in data analysis and accessibility, transforming real-world information into digital formats.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Work Sans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Microsoft Copilot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L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Work Sans"/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Similar to using LLM’s to assist with code generation and integration within existing platforms, increasing developer productivity.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40" name="Google Shape;2440;p11"/>
          <p:cNvSpPr txBox="1">
            <a:spLocks noGrp="1"/>
          </p:cNvSpPr>
          <p:nvPr>
            <p:ph type="title"/>
          </p:nvPr>
        </p:nvSpPr>
        <p:spPr>
          <a:xfrm>
            <a:off x="763064" y="278329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3000"/>
              <a:buFont typeface="Manrope ExtraBold"/>
              <a:buNone/>
            </a:pPr>
            <a:r>
              <a:rPr lang="en-US" sz="3000" strike="noStrike">
                <a:solidFill>
                  <a:srgbClr val="11111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Case Studies and Real-World Examples</a:t>
            </a:r>
            <a:endParaRPr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11"/>
          <p:cNvSpPr/>
          <p:nvPr/>
        </p:nvSpPr>
        <p:spPr>
          <a:xfrm rot="5400000">
            <a:off x="211320" y="211320"/>
            <a:ext cx="289800" cy="28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p11"/>
          <p:cNvSpPr/>
          <p:nvPr/>
        </p:nvSpPr>
        <p:spPr>
          <a:xfrm>
            <a:off x="1691505" y="3466412"/>
            <a:ext cx="3135308" cy="82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"/>
              <a:buNone/>
            </a:pPr>
            <a:r>
              <a:rPr lang="en-US" sz="1200" b="0" strike="noStrike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Derive application areas, such as data analysis, code generation, real-world to digital world integration, and performing actions.</a:t>
            </a:r>
            <a:endParaRPr sz="12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Google Shape;2443;p11"/>
          <p:cNvSpPr/>
          <p:nvPr/>
        </p:nvSpPr>
        <p:spPr>
          <a:xfrm>
            <a:off x="6107925" y="3470229"/>
            <a:ext cx="2010714" cy="82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"/>
              <a:buNone/>
            </a:pPr>
            <a:r>
              <a:rPr lang="en-US" sz="12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Prove these applications have improved productivity and efficiency.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4" name="Google Shape;2444;p11"/>
          <p:cNvGrpSpPr/>
          <p:nvPr/>
        </p:nvGrpSpPr>
        <p:grpSpPr>
          <a:xfrm>
            <a:off x="5348774" y="3474484"/>
            <a:ext cx="708577" cy="724177"/>
            <a:chOff x="5254200" y="3773520"/>
            <a:chExt cx="531720" cy="542880"/>
          </a:xfrm>
        </p:grpSpPr>
        <p:sp>
          <p:nvSpPr>
            <p:cNvPr id="2445" name="Google Shape;2445;p11"/>
            <p:cNvSpPr/>
            <p:nvPr/>
          </p:nvSpPr>
          <p:spPr>
            <a:xfrm>
              <a:off x="5389560" y="3773520"/>
              <a:ext cx="261360" cy="542880"/>
            </a:xfrm>
            <a:custGeom>
              <a:avLst/>
              <a:gdLst/>
              <a:ahLst/>
              <a:cxnLst/>
              <a:rect l="l" t="t" r="r" b="b"/>
              <a:pathLst>
                <a:path w="5038" h="10978" extrusionOk="0">
                  <a:moveTo>
                    <a:pt x="1918" y="1893"/>
                  </a:moveTo>
                  <a:cubicBezTo>
                    <a:pt x="2156" y="1893"/>
                    <a:pt x="2358" y="2084"/>
                    <a:pt x="2358" y="2322"/>
                  </a:cubicBezTo>
                  <a:lnTo>
                    <a:pt x="2358" y="3465"/>
                  </a:lnTo>
                  <a:lnTo>
                    <a:pt x="1501" y="3465"/>
                  </a:lnTo>
                  <a:lnTo>
                    <a:pt x="1501" y="2703"/>
                  </a:lnTo>
                  <a:lnTo>
                    <a:pt x="1501" y="2310"/>
                  </a:lnTo>
                  <a:cubicBezTo>
                    <a:pt x="1501" y="2191"/>
                    <a:pt x="1549" y="2084"/>
                    <a:pt x="1620" y="2012"/>
                  </a:cubicBezTo>
                  <a:cubicBezTo>
                    <a:pt x="1703" y="1929"/>
                    <a:pt x="1822" y="1893"/>
                    <a:pt x="1918" y="1893"/>
                  </a:cubicBezTo>
                  <a:close/>
                  <a:moveTo>
                    <a:pt x="751" y="322"/>
                  </a:moveTo>
                  <a:cubicBezTo>
                    <a:pt x="989" y="322"/>
                    <a:pt x="1180" y="524"/>
                    <a:pt x="1180" y="750"/>
                  </a:cubicBezTo>
                  <a:lnTo>
                    <a:pt x="1180" y="2322"/>
                  </a:lnTo>
                  <a:lnTo>
                    <a:pt x="1180" y="2715"/>
                  </a:lnTo>
                  <a:lnTo>
                    <a:pt x="1180" y="3465"/>
                  </a:lnTo>
                  <a:lnTo>
                    <a:pt x="715" y="3465"/>
                  </a:lnTo>
                  <a:cubicBezTo>
                    <a:pt x="572" y="3465"/>
                    <a:pt x="429" y="3513"/>
                    <a:pt x="310" y="3584"/>
                  </a:cubicBezTo>
                  <a:lnTo>
                    <a:pt x="310" y="738"/>
                  </a:lnTo>
                  <a:lnTo>
                    <a:pt x="334" y="738"/>
                  </a:lnTo>
                  <a:cubicBezTo>
                    <a:pt x="334" y="619"/>
                    <a:pt x="370" y="524"/>
                    <a:pt x="453" y="441"/>
                  </a:cubicBezTo>
                  <a:cubicBezTo>
                    <a:pt x="525" y="369"/>
                    <a:pt x="644" y="322"/>
                    <a:pt x="751" y="322"/>
                  </a:cubicBezTo>
                  <a:close/>
                  <a:moveTo>
                    <a:pt x="4335" y="1870"/>
                  </a:moveTo>
                  <a:cubicBezTo>
                    <a:pt x="4537" y="1870"/>
                    <a:pt x="4716" y="2036"/>
                    <a:pt x="4716" y="2262"/>
                  </a:cubicBezTo>
                  <a:lnTo>
                    <a:pt x="4716" y="3275"/>
                  </a:lnTo>
                  <a:cubicBezTo>
                    <a:pt x="4704" y="3477"/>
                    <a:pt x="4537" y="3656"/>
                    <a:pt x="4335" y="3656"/>
                  </a:cubicBezTo>
                  <a:lnTo>
                    <a:pt x="4239" y="3656"/>
                  </a:lnTo>
                  <a:cubicBezTo>
                    <a:pt x="4037" y="3656"/>
                    <a:pt x="3858" y="3501"/>
                    <a:pt x="3858" y="3275"/>
                  </a:cubicBezTo>
                  <a:lnTo>
                    <a:pt x="3858" y="2286"/>
                  </a:lnTo>
                  <a:lnTo>
                    <a:pt x="3858" y="2262"/>
                  </a:lnTo>
                  <a:cubicBezTo>
                    <a:pt x="3858" y="2048"/>
                    <a:pt x="4013" y="1870"/>
                    <a:pt x="4239" y="1870"/>
                  </a:cubicBezTo>
                  <a:close/>
                  <a:moveTo>
                    <a:pt x="3108" y="1870"/>
                  </a:moveTo>
                  <a:cubicBezTo>
                    <a:pt x="3335" y="1870"/>
                    <a:pt x="3525" y="2048"/>
                    <a:pt x="3525" y="2286"/>
                  </a:cubicBezTo>
                  <a:lnTo>
                    <a:pt x="3525" y="3275"/>
                  </a:lnTo>
                  <a:lnTo>
                    <a:pt x="3525" y="3501"/>
                  </a:lnTo>
                  <a:cubicBezTo>
                    <a:pt x="3525" y="3715"/>
                    <a:pt x="3346" y="3917"/>
                    <a:pt x="3108" y="3917"/>
                  </a:cubicBezTo>
                  <a:lnTo>
                    <a:pt x="3037" y="3917"/>
                  </a:lnTo>
                  <a:lnTo>
                    <a:pt x="3037" y="3620"/>
                  </a:lnTo>
                  <a:cubicBezTo>
                    <a:pt x="3037" y="3525"/>
                    <a:pt x="2965" y="3453"/>
                    <a:pt x="2870" y="3453"/>
                  </a:cubicBezTo>
                  <a:lnTo>
                    <a:pt x="2668" y="3453"/>
                  </a:lnTo>
                  <a:lnTo>
                    <a:pt x="2668" y="2310"/>
                  </a:lnTo>
                  <a:lnTo>
                    <a:pt x="2668" y="2286"/>
                  </a:lnTo>
                  <a:cubicBezTo>
                    <a:pt x="2668" y="2072"/>
                    <a:pt x="2846" y="1870"/>
                    <a:pt x="3085" y="1870"/>
                  </a:cubicBezTo>
                  <a:close/>
                  <a:moveTo>
                    <a:pt x="2727" y="3763"/>
                  </a:moveTo>
                  <a:lnTo>
                    <a:pt x="2727" y="4632"/>
                  </a:lnTo>
                  <a:cubicBezTo>
                    <a:pt x="2727" y="4846"/>
                    <a:pt x="2549" y="5025"/>
                    <a:pt x="2323" y="5025"/>
                  </a:cubicBezTo>
                  <a:lnTo>
                    <a:pt x="727" y="5025"/>
                  </a:lnTo>
                  <a:cubicBezTo>
                    <a:pt x="513" y="5025"/>
                    <a:pt x="334" y="4846"/>
                    <a:pt x="334" y="4632"/>
                  </a:cubicBezTo>
                  <a:lnTo>
                    <a:pt x="334" y="4167"/>
                  </a:lnTo>
                  <a:cubicBezTo>
                    <a:pt x="334" y="3941"/>
                    <a:pt x="513" y="3763"/>
                    <a:pt x="727" y="3763"/>
                  </a:cubicBezTo>
                  <a:close/>
                  <a:moveTo>
                    <a:pt x="763" y="0"/>
                  </a:moveTo>
                  <a:cubicBezTo>
                    <a:pt x="572" y="0"/>
                    <a:pt x="370" y="72"/>
                    <a:pt x="227" y="227"/>
                  </a:cubicBezTo>
                  <a:cubicBezTo>
                    <a:pt x="72" y="369"/>
                    <a:pt x="1" y="548"/>
                    <a:pt x="1" y="762"/>
                  </a:cubicBezTo>
                  <a:lnTo>
                    <a:pt x="1" y="6751"/>
                  </a:lnTo>
                  <a:cubicBezTo>
                    <a:pt x="1" y="6846"/>
                    <a:pt x="72" y="6918"/>
                    <a:pt x="167" y="6918"/>
                  </a:cubicBezTo>
                  <a:cubicBezTo>
                    <a:pt x="251" y="6918"/>
                    <a:pt x="334" y="6846"/>
                    <a:pt x="334" y="6751"/>
                  </a:cubicBezTo>
                  <a:lnTo>
                    <a:pt x="334" y="5239"/>
                  </a:lnTo>
                  <a:cubicBezTo>
                    <a:pt x="453" y="5310"/>
                    <a:pt x="584" y="5358"/>
                    <a:pt x="727" y="5358"/>
                  </a:cubicBezTo>
                  <a:lnTo>
                    <a:pt x="2323" y="5358"/>
                  </a:lnTo>
                  <a:cubicBezTo>
                    <a:pt x="2727" y="5358"/>
                    <a:pt x="3037" y="5025"/>
                    <a:pt x="3037" y="4644"/>
                  </a:cubicBezTo>
                  <a:lnTo>
                    <a:pt x="3037" y="4239"/>
                  </a:lnTo>
                  <a:lnTo>
                    <a:pt x="3108" y="4239"/>
                  </a:lnTo>
                  <a:cubicBezTo>
                    <a:pt x="3394" y="4239"/>
                    <a:pt x="3644" y="4072"/>
                    <a:pt x="3763" y="3822"/>
                  </a:cubicBezTo>
                  <a:cubicBezTo>
                    <a:pt x="3882" y="3929"/>
                    <a:pt x="4049" y="3989"/>
                    <a:pt x="4216" y="3989"/>
                  </a:cubicBezTo>
                  <a:lnTo>
                    <a:pt x="4299" y="3989"/>
                  </a:lnTo>
                  <a:cubicBezTo>
                    <a:pt x="4442" y="3989"/>
                    <a:pt x="4573" y="3941"/>
                    <a:pt x="4692" y="3870"/>
                  </a:cubicBezTo>
                  <a:lnTo>
                    <a:pt x="4692" y="8335"/>
                  </a:lnTo>
                  <a:lnTo>
                    <a:pt x="2989" y="8335"/>
                  </a:lnTo>
                  <a:cubicBezTo>
                    <a:pt x="2906" y="8335"/>
                    <a:pt x="2834" y="8406"/>
                    <a:pt x="2834" y="8501"/>
                  </a:cubicBezTo>
                  <a:cubicBezTo>
                    <a:pt x="2834" y="8585"/>
                    <a:pt x="2906" y="8656"/>
                    <a:pt x="2989" y="8656"/>
                  </a:cubicBezTo>
                  <a:lnTo>
                    <a:pt x="4692" y="8656"/>
                  </a:lnTo>
                  <a:lnTo>
                    <a:pt x="4692" y="9299"/>
                  </a:lnTo>
                  <a:lnTo>
                    <a:pt x="334" y="9299"/>
                  </a:lnTo>
                  <a:lnTo>
                    <a:pt x="334" y="8656"/>
                  </a:lnTo>
                  <a:lnTo>
                    <a:pt x="2311" y="8656"/>
                  </a:lnTo>
                  <a:cubicBezTo>
                    <a:pt x="2394" y="8656"/>
                    <a:pt x="2477" y="8585"/>
                    <a:pt x="2477" y="8501"/>
                  </a:cubicBezTo>
                  <a:cubicBezTo>
                    <a:pt x="2477" y="8406"/>
                    <a:pt x="2394" y="8335"/>
                    <a:pt x="2311" y="8335"/>
                  </a:cubicBezTo>
                  <a:lnTo>
                    <a:pt x="346" y="8335"/>
                  </a:lnTo>
                  <a:lnTo>
                    <a:pt x="346" y="7382"/>
                  </a:lnTo>
                  <a:cubicBezTo>
                    <a:pt x="346" y="7287"/>
                    <a:pt x="275" y="7215"/>
                    <a:pt x="179" y="7215"/>
                  </a:cubicBezTo>
                  <a:cubicBezTo>
                    <a:pt x="96" y="7215"/>
                    <a:pt x="13" y="7287"/>
                    <a:pt x="13" y="7382"/>
                  </a:cubicBezTo>
                  <a:lnTo>
                    <a:pt x="13" y="9454"/>
                  </a:lnTo>
                  <a:cubicBezTo>
                    <a:pt x="13" y="9537"/>
                    <a:pt x="96" y="9609"/>
                    <a:pt x="179" y="9609"/>
                  </a:cubicBezTo>
                  <a:lnTo>
                    <a:pt x="1299" y="9609"/>
                  </a:lnTo>
                  <a:lnTo>
                    <a:pt x="1299" y="10823"/>
                  </a:lnTo>
                  <a:cubicBezTo>
                    <a:pt x="1299" y="10906"/>
                    <a:pt x="1370" y="10978"/>
                    <a:pt x="1465" y="10978"/>
                  </a:cubicBezTo>
                  <a:lnTo>
                    <a:pt x="2203" y="10978"/>
                  </a:lnTo>
                  <a:cubicBezTo>
                    <a:pt x="2299" y="10978"/>
                    <a:pt x="2370" y="10906"/>
                    <a:pt x="2370" y="10823"/>
                  </a:cubicBezTo>
                  <a:cubicBezTo>
                    <a:pt x="2370" y="10728"/>
                    <a:pt x="2299" y="10656"/>
                    <a:pt x="2203" y="10656"/>
                  </a:cubicBezTo>
                  <a:lnTo>
                    <a:pt x="1608" y="10656"/>
                  </a:lnTo>
                  <a:lnTo>
                    <a:pt x="1608" y="9597"/>
                  </a:lnTo>
                  <a:lnTo>
                    <a:pt x="3442" y="9597"/>
                  </a:lnTo>
                  <a:lnTo>
                    <a:pt x="3442" y="10656"/>
                  </a:lnTo>
                  <a:lnTo>
                    <a:pt x="2834" y="10656"/>
                  </a:lnTo>
                  <a:cubicBezTo>
                    <a:pt x="2739" y="10656"/>
                    <a:pt x="2668" y="10728"/>
                    <a:pt x="2668" y="10823"/>
                  </a:cubicBezTo>
                  <a:cubicBezTo>
                    <a:pt x="2668" y="10906"/>
                    <a:pt x="2739" y="10978"/>
                    <a:pt x="2834" y="10978"/>
                  </a:cubicBezTo>
                  <a:lnTo>
                    <a:pt x="3585" y="10978"/>
                  </a:lnTo>
                  <a:cubicBezTo>
                    <a:pt x="3680" y="10978"/>
                    <a:pt x="3751" y="10906"/>
                    <a:pt x="3751" y="10823"/>
                  </a:cubicBezTo>
                  <a:lnTo>
                    <a:pt x="3751" y="9609"/>
                  </a:lnTo>
                  <a:lnTo>
                    <a:pt x="4870" y="9609"/>
                  </a:lnTo>
                  <a:cubicBezTo>
                    <a:pt x="4954" y="9609"/>
                    <a:pt x="5037" y="9537"/>
                    <a:pt x="5037" y="9454"/>
                  </a:cubicBezTo>
                  <a:lnTo>
                    <a:pt x="5037" y="2703"/>
                  </a:lnTo>
                  <a:lnTo>
                    <a:pt x="5037" y="2262"/>
                  </a:lnTo>
                  <a:cubicBezTo>
                    <a:pt x="5037" y="1870"/>
                    <a:pt x="4716" y="1560"/>
                    <a:pt x="4335" y="1560"/>
                  </a:cubicBezTo>
                  <a:lnTo>
                    <a:pt x="4239" y="1560"/>
                  </a:lnTo>
                  <a:cubicBezTo>
                    <a:pt x="4025" y="1560"/>
                    <a:pt x="3823" y="1667"/>
                    <a:pt x="3692" y="1834"/>
                  </a:cubicBezTo>
                  <a:cubicBezTo>
                    <a:pt x="3561" y="1667"/>
                    <a:pt x="3346" y="1560"/>
                    <a:pt x="3132" y="1560"/>
                  </a:cubicBezTo>
                  <a:lnTo>
                    <a:pt x="3096" y="1560"/>
                  </a:lnTo>
                  <a:cubicBezTo>
                    <a:pt x="2858" y="1560"/>
                    <a:pt x="2656" y="1667"/>
                    <a:pt x="2513" y="1846"/>
                  </a:cubicBezTo>
                  <a:cubicBezTo>
                    <a:pt x="2382" y="1679"/>
                    <a:pt x="2180" y="1560"/>
                    <a:pt x="1942" y="1560"/>
                  </a:cubicBezTo>
                  <a:cubicBezTo>
                    <a:pt x="1787" y="1560"/>
                    <a:pt x="1644" y="1608"/>
                    <a:pt x="1501" y="1691"/>
                  </a:cubicBezTo>
                  <a:lnTo>
                    <a:pt x="1501" y="738"/>
                  </a:lnTo>
                  <a:cubicBezTo>
                    <a:pt x="1501" y="322"/>
                    <a:pt x="1168" y="0"/>
                    <a:pt x="763" y="0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1"/>
            <p:cNvSpPr/>
            <p:nvPr/>
          </p:nvSpPr>
          <p:spPr>
            <a:xfrm>
              <a:off x="5450400" y="4069440"/>
              <a:ext cx="87120" cy="75240"/>
            </a:xfrm>
            <a:custGeom>
              <a:avLst/>
              <a:gdLst/>
              <a:ahLst/>
              <a:cxnLst/>
              <a:rect l="l" t="t" r="r" b="b"/>
              <a:pathLst>
                <a:path w="1680" h="1527" extrusionOk="0">
                  <a:moveTo>
                    <a:pt x="1084" y="562"/>
                  </a:moveTo>
                  <a:lnTo>
                    <a:pt x="1013" y="979"/>
                  </a:lnTo>
                  <a:lnTo>
                    <a:pt x="608" y="979"/>
                  </a:lnTo>
                  <a:lnTo>
                    <a:pt x="679" y="562"/>
                  </a:lnTo>
                  <a:close/>
                  <a:moveTo>
                    <a:pt x="572" y="1"/>
                  </a:moveTo>
                  <a:cubicBezTo>
                    <a:pt x="487" y="1"/>
                    <a:pt x="415" y="57"/>
                    <a:pt x="394" y="133"/>
                  </a:cubicBezTo>
                  <a:lnTo>
                    <a:pt x="382" y="228"/>
                  </a:lnTo>
                  <a:lnTo>
                    <a:pt x="310" y="228"/>
                  </a:lnTo>
                  <a:cubicBezTo>
                    <a:pt x="215" y="228"/>
                    <a:pt x="143" y="300"/>
                    <a:pt x="143" y="395"/>
                  </a:cubicBezTo>
                  <a:cubicBezTo>
                    <a:pt x="143" y="478"/>
                    <a:pt x="215" y="562"/>
                    <a:pt x="310" y="562"/>
                  </a:cubicBezTo>
                  <a:lnTo>
                    <a:pt x="322" y="562"/>
                  </a:lnTo>
                  <a:lnTo>
                    <a:pt x="251" y="979"/>
                  </a:lnTo>
                  <a:lnTo>
                    <a:pt x="155" y="979"/>
                  </a:lnTo>
                  <a:cubicBezTo>
                    <a:pt x="72" y="979"/>
                    <a:pt x="1" y="1050"/>
                    <a:pt x="1" y="1133"/>
                  </a:cubicBezTo>
                  <a:cubicBezTo>
                    <a:pt x="1" y="1229"/>
                    <a:pt x="72" y="1300"/>
                    <a:pt x="155" y="1300"/>
                  </a:cubicBezTo>
                  <a:lnTo>
                    <a:pt x="191" y="1300"/>
                  </a:lnTo>
                  <a:lnTo>
                    <a:pt x="191" y="1336"/>
                  </a:lnTo>
                  <a:cubicBezTo>
                    <a:pt x="167" y="1419"/>
                    <a:pt x="239" y="1514"/>
                    <a:pt x="322" y="1526"/>
                  </a:cubicBezTo>
                  <a:lnTo>
                    <a:pt x="346" y="1526"/>
                  </a:lnTo>
                  <a:cubicBezTo>
                    <a:pt x="429" y="1526"/>
                    <a:pt x="501" y="1467"/>
                    <a:pt x="513" y="1395"/>
                  </a:cubicBezTo>
                  <a:lnTo>
                    <a:pt x="536" y="1300"/>
                  </a:lnTo>
                  <a:lnTo>
                    <a:pt x="929" y="1300"/>
                  </a:lnTo>
                  <a:lnTo>
                    <a:pt x="929" y="1336"/>
                  </a:lnTo>
                  <a:cubicBezTo>
                    <a:pt x="917" y="1419"/>
                    <a:pt x="977" y="1514"/>
                    <a:pt x="1060" y="1526"/>
                  </a:cubicBezTo>
                  <a:lnTo>
                    <a:pt x="1096" y="1526"/>
                  </a:lnTo>
                  <a:cubicBezTo>
                    <a:pt x="1167" y="1526"/>
                    <a:pt x="1239" y="1467"/>
                    <a:pt x="1263" y="1395"/>
                  </a:cubicBezTo>
                  <a:lnTo>
                    <a:pt x="1275" y="1300"/>
                  </a:lnTo>
                  <a:lnTo>
                    <a:pt x="1370" y="1300"/>
                  </a:lnTo>
                  <a:cubicBezTo>
                    <a:pt x="1453" y="1300"/>
                    <a:pt x="1525" y="1229"/>
                    <a:pt x="1525" y="1133"/>
                  </a:cubicBezTo>
                  <a:cubicBezTo>
                    <a:pt x="1525" y="1050"/>
                    <a:pt x="1453" y="979"/>
                    <a:pt x="1370" y="979"/>
                  </a:cubicBezTo>
                  <a:lnTo>
                    <a:pt x="1334" y="979"/>
                  </a:lnTo>
                  <a:lnTo>
                    <a:pt x="1406" y="562"/>
                  </a:lnTo>
                  <a:lnTo>
                    <a:pt x="1513" y="562"/>
                  </a:lnTo>
                  <a:cubicBezTo>
                    <a:pt x="1608" y="562"/>
                    <a:pt x="1679" y="478"/>
                    <a:pt x="1679" y="395"/>
                  </a:cubicBezTo>
                  <a:cubicBezTo>
                    <a:pt x="1679" y="300"/>
                    <a:pt x="1608" y="228"/>
                    <a:pt x="1513" y="228"/>
                  </a:cubicBezTo>
                  <a:lnTo>
                    <a:pt x="1465" y="228"/>
                  </a:lnTo>
                  <a:lnTo>
                    <a:pt x="1465" y="205"/>
                  </a:lnTo>
                  <a:cubicBezTo>
                    <a:pt x="1489" y="109"/>
                    <a:pt x="1429" y="26"/>
                    <a:pt x="1334" y="2"/>
                  </a:cubicBezTo>
                  <a:cubicBezTo>
                    <a:pt x="1327" y="1"/>
                    <a:pt x="1320" y="1"/>
                    <a:pt x="1312" y="1"/>
                  </a:cubicBezTo>
                  <a:cubicBezTo>
                    <a:pt x="1235" y="1"/>
                    <a:pt x="1154" y="57"/>
                    <a:pt x="1144" y="133"/>
                  </a:cubicBezTo>
                  <a:lnTo>
                    <a:pt x="1132" y="228"/>
                  </a:lnTo>
                  <a:lnTo>
                    <a:pt x="727" y="228"/>
                  </a:lnTo>
                  <a:lnTo>
                    <a:pt x="727" y="205"/>
                  </a:lnTo>
                  <a:cubicBezTo>
                    <a:pt x="739" y="109"/>
                    <a:pt x="679" y="26"/>
                    <a:pt x="596" y="2"/>
                  </a:cubicBezTo>
                  <a:cubicBezTo>
                    <a:pt x="588" y="1"/>
                    <a:pt x="580" y="1"/>
                    <a:pt x="572" y="1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1"/>
            <p:cNvSpPr/>
            <p:nvPr/>
          </p:nvSpPr>
          <p:spPr>
            <a:xfrm>
              <a:off x="5543640" y="4044960"/>
              <a:ext cx="46800" cy="99720"/>
            </a:xfrm>
            <a:custGeom>
              <a:avLst/>
              <a:gdLst/>
              <a:ahLst/>
              <a:cxnLst/>
              <a:rect l="l" t="t" r="r" b="b"/>
              <a:pathLst>
                <a:path w="906" h="2019" extrusionOk="0">
                  <a:moveTo>
                    <a:pt x="457" y="0"/>
                  </a:moveTo>
                  <a:cubicBezTo>
                    <a:pt x="429" y="0"/>
                    <a:pt x="399" y="6"/>
                    <a:pt x="370" y="18"/>
                  </a:cubicBezTo>
                  <a:lnTo>
                    <a:pt x="108" y="173"/>
                  </a:lnTo>
                  <a:cubicBezTo>
                    <a:pt x="24" y="220"/>
                    <a:pt x="0" y="304"/>
                    <a:pt x="48" y="399"/>
                  </a:cubicBezTo>
                  <a:cubicBezTo>
                    <a:pt x="73" y="448"/>
                    <a:pt x="126" y="475"/>
                    <a:pt x="184" y="475"/>
                  </a:cubicBezTo>
                  <a:cubicBezTo>
                    <a:pt x="210" y="475"/>
                    <a:pt x="237" y="470"/>
                    <a:pt x="262" y="459"/>
                  </a:cubicBezTo>
                  <a:lnTo>
                    <a:pt x="298" y="435"/>
                  </a:lnTo>
                  <a:lnTo>
                    <a:pt x="298" y="1685"/>
                  </a:lnTo>
                  <a:lnTo>
                    <a:pt x="191" y="1685"/>
                  </a:lnTo>
                  <a:cubicBezTo>
                    <a:pt x="108" y="1685"/>
                    <a:pt x="24" y="1768"/>
                    <a:pt x="24" y="1852"/>
                  </a:cubicBezTo>
                  <a:cubicBezTo>
                    <a:pt x="24" y="1947"/>
                    <a:pt x="108" y="2018"/>
                    <a:pt x="191" y="2018"/>
                  </a:cubicBezTo>
                  <a:lnTo>
                    <a:pt x="739" y="2018"/>
                  </a:lnTo>
                  <a:cubicBezTo>
                    <a:pt x="834" y="2018"/>
                    <a:pt x="905" y="1947"/>
                    <a:pt x="905" y="1852"/>
                  </a:cubicBezTo>
                  <a:cubicBezTo>
                    <a:pt x="905" y="1768"/>
                    <a:pt x="822" y="1673"/>
                    <a:pt x="727" y="1673"/>
                  </a:cubicBezTo>
                  <a:lnTo>
                    <a:pt x="608" y="1673"/>
                  </a:lnTo>
                  <a:lnTo>
                    <a:pt x="608" y="161"/>
                  </a:lnTo>
                  <a:cubicBezTo>
                    <a:pt x="608" y="101"/>
                    <a:pt x="584" y="54"/>
                    <a:pt x="536" y="18"/>
                  </a:cubicBezTo>
                  <a:cubicBezTo>
                    <a:pt x="512" y="6"/>
                    <a:pt x="486" y="0"/>
                    <a:pt x="457" y="0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1"/>
            <p:cNvSpPr/>
            <p:nvPr/>
          </p:nvSpPr>
          <p:spPr>
            <a:xfrm>
              <a:off x="5683680" y="4077000"/>
              <a:ext cx="102240" cy="15480"/>
            </a:xfrm>
            <a:custGeom>
              <a:avLst/>
              <a:gdLst/>
              <a:ahLst/>
              <a:cxnLst/>
              <a:rect l="l" t="t" r="r" b="b"/>
              <a:pathLst>
                <a:path w="1977" h="322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67" y="321"/>
                  </a:cubicBezTo>
                  <a:lnTo>
                    <a:pt x="1822" y="321"/>
                  </a:lnTo>
                  <a:cubicBezTo>
                    <a:pt x="1905" y="321"/>
                    <a:pt x="1977" y="250"/>
                    <a:pt x="1977" y="167"/>
                  </a:cubicBezTo>
                  <a:cubicBezTo>
                    <a:pt x="1977" y="60"/>
                    <a:pt x="1905" y="0"/>
                    <a:pt x="1822" y="0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1"/>
            <p:cNvSpPr/>
            <p:nvPr/>
          </p:nvSpPr>
          <p:spPr>
            <a:xfrm>
              <a:off x="5683680" y="4156560"/>
              <a:ext cx="77760" cy="72720"/>
            </a:xfrm>
            <a:custGeom>
              <a:avLst/>
              <a:gdLst/>
              <a:ahLst/>
              <a:cxnLst/>
              <a:rect l="l" t="t" r="r" b="b"/>
              <a:pathLst>
                <a:path w="1501" h="1474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5"/>
                    <a:pt x="0" y="200"/>
                    <a:pt x="60" y="259"/>
                  </a:cubicBezTo>
                  <a:lnTo>
                    <a:pt x="1227" y="1426"/>
                  </a:lnTo>
                  <a:cubicBezTo>
                    <a:pt x="1250" y="1450"/>
                    <a:pt x="1298" y="1474"/>
                    <a:pt x="1346" y="1474"/>
                  </a:cubicBezTo>
                  <a:cubicBezTo>
                    <a:pt x="1381" y="1474"/>
                    <a:pt x="1429" y="1450"/>
                    <a:pt x="1465" y="1426"/>
                  </a:cubicBezTo>
                  <a:cubicBezTo>
                    <a:pt x="1500" y="1378"/>
                    <a:pt x="1500" y="1271"/>
                    <a:pt x="1441" y="1200"/>
                  </a:cubicBezTo>
                  <a:lnTo>
                    <a:pt x="286" y="45"/>
                  </a:ln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1"/>
            <p:cNvSpPr/>
            <p:nvPr/>
          </p:nvSpPr>
          <p:spPr>
            <a:xfrm>
              <a:off x="5683680" y="3933360"/>
              <a:ext cx="77760" cy="72720"/>
            </a:xfrm>
            <a:custGeom>
              <a:avLst/>
              <a:gdLst/>
              <a:ahLst/>
              <a:cxnLst/>
              <a:rect l="l" t="t" r="r" b="b"/>
              <a:pathLst>
                <a:path w="1501" h="1475" extrusionOk="0">
                  <a:moveTo>
                    <a:pt x="1334" y="1"/>
                  </a:moveTo>
                  <a:cubicBezTo>
                    <a:pt x="1295" y="1"/>
                    <a:pt x="1256" y="16"/>
                    <a:pt x="1227" y="46"/>
                  </a:cubicBezTo>
                  <a:lnTo>
                    <a:pt x="60" y="1200"/>
                  </a:lnTo>
                  <a:cubicBezTo>
                    <a:pt x="0" y="1260"/>
                    <a:pt x="0" y="1367"/>
                    <a:pt x="60" y="1427"/>
                  </a:cubicBezTo>
                  <a:cubicBezTo>
                    <a:pt x="96" y="1462"/>
                    <a:pt x="131" y="1474"/>
                    <a:pt x="179" y="1474"/>
                  </a:cubicBezTo>
                  <a:cubicBezTo>
                    <a:pt x="226" y="1474"/>
                    <a:pt x="274" y="1462"/>
                    <a:pt x="298" y="1427"/>
                  </a:cubicBezTo>
                  <a:lnTo>
                    <a:pt x="1465" y="272"/>
                  </a:lnTo>
                  <a:cubicBezTo>
                    <a:pt x="1500" y="212"/>
                    <a:pt x="1500" y="105"/>
                    <a:pt x="1441" y="46"/>
                  </a:cubicBezTo>
                  <a:cubicBezTo>
                    <a:pt x="1411" y="16"/>
                    <a:pt x="1372" y="1"/>
                    <a:pt x="1334" y="1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1"/>
            <p:cNvSpPr/>
            <p:nvPr/>
          </p:nvSpPr>
          <p:spPr>
            <a:xfrm>
              <a:off x="5254200" y="4071240"/>
              <a:ext cx="102960" cy="15480"/>
            </a:xfrm>
            <a:custGeom>
              <a:avLst/>
              <a:gdLst/>
              <a:ahLst/>
              <a:cxnLst/>
              <a:rect l="l" t="t" r="r" b="b"/>
              <a:pathLst>
                <a:path w="198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822" y="322"/>
                  </a:lnTo>
                  <a:cubicBezTo>
                    <a:pt x="1905" y="322"/>
                    <a:pt x="1989" y="251"/>
                    <a:pt x="1989" y="168"/>
                  </a:cubicBezTo>
                  <a:cubicBezTo>
                    <a:pt x="1989" y="72"/>
                    <a:pt x="1905" y="1"/>
                    <a:pt x="1822" y="1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1"/>
            <p:cNvSpPr/>
            <p:nvPr/>
          </p:nvSpPr>
          <p:spPr>
            <a:xfrm>
              <a:off x="5280120" y="3934080"/>
              <a:ext cx="77760" cy="72720"/>
            </a:xfrm>
            <a:custGeom>
              <a:avLst/>
              <a:gdLst/>
              <a:ahLst/>
              <a:cxnLst/>
              <a:rect l="l" t="t" r="r" b="b"/>
              <a:pathLst>
                <a:path w="1501" h="1475" extrusionOk="0"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1215" y="1427"/>
                  </a:lnTo>
                  <a:cubicBezTo>
                    <a:pt x="1251" y="1462"/>
                    <a:pt x="1286" y="1474"/>
                    <a:pt x="1334" y="1474"/>
                  </a:cubicBezTo>
                  <a:cubicBezTo>
                    <a:pt x="1382" y="1474"/>
                    <a:pt x="1429" y="1462"/>
                    <a:pt x="1453" y="1427"/>
                  </a:cubicBezTo>
                  <a:cubicBezTo>
                    <a:pt x="1501" y="1367"/>
                    <a:pt x="1501" y="1272"/>
                    <a:pt x="1441" y="1212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11"/>
            <p:cNvSpPr/>
            <p:nvPr/>
          </p:nvSpPr>
          <p:spPr>
            <a:xfrm>
              <a:off x="5280120" y="4156560"/>
              <a:ext cx="77760" cy="72720"/>
            </a:xfrm>
            <a:custGeom>
              <a:avLst/>
              <a:gdLst/>
              <a:ahLst/>
              <a:cxnLst/>
              <a:rect l="l" t="t" r="r" b="b"/>
              <a:pathLst>
                <a:path w="1501" h="1474" extrusionOk="0">
                  <a:moveTo>
                    <a:pt x="1328" y="0"/>
                  </a:moveTo>
                  <a:cubicBezTo>
                    <a:pt x="1286" y="0"/>
                    <a:pt x="1245" y="15"/>
                    <a:pt x="1215" y="45"/>
                  </a:cubicBezTo>
                  <a:lnTo>
                    <a:pt x="60" y="1200"/>
                  </a:lnTo>
                  <a:cubicBezTo>
                    <a:pt x="0" y="1259"/>
                    <a:pt x="0" y="1367"/>
                    <a:pt x="60" y="1426"/>
                  </a:cubicBezTo>
                  <a:cubicBezTo>
                    <a:pt x="84" y="1450"/>
                    <a:pt x="131" y="1474"/>
                    <a:pt x="179" y="1474"/>
                  </a:cubicBezTo>
                  <a:cubicBezTo>
                    <a:pt x="215" y="1474"/>
                    <a:pt x="262" y="1450"/>
                    <a:pt x="298" y="1426"/>
                  </a:cubicBezTo>
                  <a:lnTo>
                    <a:pt x="1453" y="259"/>
                  </a:lnTo>
                  <a:cubicBezTo>
                    <a:pt x="1501" y="200"/>
                    <a:pt x="1501" y="105"/>
                    <a:pt x="1441" y="45"/>
                  </a:cubicBezTo>
                  <a:cubicBezTo>
                    <a:pt x="1411" y="15"/>
                    <a:pt x="1370" y="0"/>
                    <a:pt x="1328" y="0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4" name="Google Shape;2454;p11"/>
          <p:cNvGrpSpPr/>
          <p:nvPr/>
        </p:nvGrpSpPr>
        <p:grpSpPr>
          <a:xfrm>
            <a:off x="919970" y="3520376"/>
            <a:ext cx="711310" cy="721613"/>
            <a:chOff x="906840" y="3819600"/>
            <a:chExt cx="506160" cy="451080"/>
          </a:xfrm>
        </p:grpSpPr>
        <p:sp>
          <p:nvSpPr>
            <p:cNvPr id="2455" name="Google Shape;2455;p11"/>
            <p:cNvSpPr/>
            <p:nvPr/>
          </p:nvSpPr>
          <p:spPr>
            <a:xfrm>
              <a:off x="1128960" y="4215600"/>
              <a:ext cx="61920" cy="55080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11"/>
            <p:cNvSpPr/>
            <p:nvPr/>
          </p:nvSpPr>
          <p:spPr>
            <a:xfrm>
              <a:off x="1231560" y="4010040"/>
              <a:ext cx="78480" cy="69840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11"/>
            <p:cNvSpPr/>
            <p:nvPr/>
          </p:nvSpPr>
          <p:spPr>
            <a:xfrm>
              <a:off x="1009800" y="4010040"/>
              <a:ext cx="77760" cy="69840"/>
            </a:xfrm>
            <a:custGeom>
              <a:avLst/>
              <a:gdLst/>
              <a:ahLst/>
              <a:cxnLst/>
              <a:rect l="l" t="t" r="r" b="b"/>
              <a:pathLst>
                <a:path w="1751" h="1763" extrusionOk="0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11"/>
            <p:cNvSpPr/>
            <p:nvPr/>
          </p:nvSpPr>
          <p:spPr>
            <a:xfrm>
              <a:off x="906840" y="4215600"/>
              <a:ext cx="62640" cy="55080"/>
            </a:xfrm>
            <a:custGeom>
              <a:avLst/>
              <a:gdLst/>
              <a:ahLst/>
              <a:cxnLst/>
              <a:rect l="l" t="t" r="r" b="b"/>
              <a:pathLst>
                <a:path w="1406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11"/>
            <p:cNvSpPr/>
            <p:nvPr/>
          </p:nvSpPr>
          <p:spPr>
            <a:xfrm>
              <a:off x="1350720" y="4215600"/>
              <a:ext cx="62280" cy="55080"/>
            </a:xfrm>
            <a:custGeom>
              <a:avLst/>
              <a:gdLst/>
              <a:ahLst/>
              <a:cxnLst/>
              <a:rect l="l" t="t" r="r" b="b"/>
              <a:pathLst>
                <a:path w="1405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11"/>
            <p:cNvSpPr/>
            <p:nvPr/>
          </p:nvSpPr>
          <p:spPr>
            <a:xfrm>
              <a:off x="1105200" y="3819600"/>
              <a:ext cx="109800" cy="97920"/>
            </a:xfrm>
            <a:custGeom>
              <a:avLst/>
              <a:gdLst/>
              <a:ahLst/>
              <a:cxnLst/>
              <a:rect l="l" t="t" r="r" b="b"/>
              <a:pathLst>
                <a:path w="2465" h="2466" extrusionOk="0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11"/>
            <p:cNvSpPr/>
            <p:nvPr/>
          </p:nvSpPr>
          <p:spPr>
            <a:xfrm>
              <a:off x="954000" y="4095000"/>
              <a:ext cx="189000" cy="111960"/>
            </a:xfrm>
            <a:custGeom>
              <a:avLst/>
              <a:gdLst/>
              <a:ahLst/>
              <a:cxnLst/>
              <a:rect l="l" t="t" r="r" b="b"/>
              <a:pathLst>
                <a:path w="4239" h="2818" extrusionOk="0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11"/>
            <p:cNvSpPr/>
            <p:nvPr/>
          </p:nvSpPr>
          <p:spPr>
            <a:xfrm>
              <a:off x="1076400" y="3933000"/>
              <a:ext cx="167400" cy="69840"/>
            </a:xfrm>
            <a:custGeom>
              <a:avLst/>
              <a:gdLst/>
              <a:ahLst/>
              <a:cxnLst/>
              <a:rect l="l" t="t" r="r" b="b"/>
              <a:pathLst>
                <a:path w="3751" h="1760" extrusionOk="0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11"/>
            <p:cNvSpPr/>
            <p:nvPr/>
          </p:nvSpPr>
          <p:spPr>
            <a:xfrm>
              <a:off x="1175760" y="4095360"/>
              <a:ext cx="189720" cy="111960"/>
            </a:xfrm>
            <a:custGeom>
              <a:avLst/>
              <a:gdLst/>
              <a:ahLst/>
              <a:cxnLst/>
              <a:rect l="l" t="t" r="r" b="b"/>
              <a:pathLst>
                <a:path w="4252" h="2823" extrusionOk="0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rgbClr val="17406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2"/>
          <p:cNvSpPr txBox="1">
            <a:spLocks noGrp="1"/>
          </p:cNvSpPr>
          <p:nvPr>
            <p:ph type="title" idx="4294967295"/>
          </p:nvPr>
        </p:nvSpPr>
        <p:spPr>
          <a:xfrm>
            <a:off x="2038320" y="1819440"/>
            <a:ext cx="5144760" cy="162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anrope ExtraBold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Architecture</a:t>
            </a:r>
            <a:endParaRPr sz="5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12"/>
          <p:cNvSpPr txBox="1">
            <a:spLocks noGrp="1"/>
          </p:cNvSpPr>
          <p:nvPr>
            <p:ph type="title" idx="4294967295"/>
          </p:nvPr>
        </p:nvSpPr>
        <p:spPr>
          <a:xfrm>
            <a:off x="2038320" y="859680"/>
            <a:ext cx="12175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4400"/>
              <a:buFont typeface="Work Sans"/>
              <a:buNone/>
            </a:pPr>
            <a:r>
              <a:rPr lang="en-US" sz="4400" b="0" i="0" u="none" strike="noStrike" cap="none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03.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12"/>
          <p:cNvSpPr/>
          <p:nvPr/>
        </p:nvSpPr>
        <p:spPr>
          <a:xfrm rot="-5410800">
            <a:off x="1579680" y="4313520"/>
            <a:ext cx="289800" cy="28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12"/>
          <p:cNvSpPr/>
          <p:nvPr/>
        </p:nvSpPr>
        <p:spPr>
          <a:xfrm>
            <a:off x="2170440" y="1627200"/>
            <a:ext cx="108504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12"/>
          <p:cNvSpPr txBox="1"/>
          <p:nvPr/>
        </p:nvSpPr>
        <p:spPr>
          <a:xfrm>
            <a:off x="2038320" y="3441600"/>
            <a:ext cx="53714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lang="en-US" sz="18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Details of architectural decisions for proposed functionalities implementations in Skills Workflow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4"/>
          <p:cNvSpPr txBox="1">
            <a:spLocks noGrp="1"/>
          </p:cNvSpPr>
          <p:nvPr>
            <p:ph type="title" idx="4294967295"/>
          </p:nvPr>
        </p:nvSpPr>
        <p:spPr>
          <a:xfrm>
            <a:off x="720000" y="284838"/>
            <a:ext cx="7269480" cy="58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Selection of Architectures and Tools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p14"/>
          <p:cNvSpPr>
            <a:spLocks noGrp="1"/>
          </p:cNvSpPr>
          <p:nvPr>
            <p:ph type="subTitle" idx="4294967295"/>
          </p:nvPr>
        </p:nvSpPr>
        <p:spPr>
          <a:xfrm>
            <a:off x="720000" y="1052933"/>
            <a:ext cx="2432704" cy="533868"/>
          </a:xfrm>
          <a:prstGeom prst="roundRect">
            <a:avLst>
              <a:gd name="adj" fmla="val 27025"/>
            </a:avLst>
          </a:prstGeom>
          <a:solidFill>
            <a:srgbClr val="93F5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GPT-4o mini 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6" name="Google Shape;2486;p14"/>
          <p:cNvCxnSpPr>
            <a:cxnSpLocks/>
            <a:endCxn id="2494" idx="1"/>
          </p:cNvCxnSpPr>
          <p:nvPr/>
        </p:nvCxnSpPr>
        <p:spPr>
          <a:xfrm rot="16200000" flipH="1">
            <a:off x="-247748" y="2724550"/>
            <a:ext cx="2656000" cy="266928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487" name="Google Shape;2487;p14"/>
          <p:cNvCxnSpPr>
            <a:cxnSpLocks/>
            <a:endCxn id="2493" idx="1"/>
          </p:cNvCxnSpPr>
          <p:nvPr/>
        </p:nvCxnSpPr>
        <p:spPr>
          <a:xfrm rot="16200000" flipH="1">
            <a:off x="278669" y="2268129"/>
            <a:ext cx="1605068" cy="265026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488" name="Google Shape;2488;p14"/>
          <p:cNvCxnSpPr>
            <a:cxnSpLocks/>
            <a:endCxn id="2498" idx="1"/>
          </p:cNvCxnSpPr>
          <p:nvPr/>
        </p:nvCxnSpPr>
        <p:spPr>
          <a:xfrm rot="16200000" flipH="1">
            <a:off x="791742" y="1755054"/>
            <a:ext cx="582000" cy="268104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2489" name="Google Shape;2489;p14"/>
          <p:cNvGrpSpPr/>
          <p:nvPr/>
        </p:nvGrpSpPr>
        <p:grpSpPr>
          <a:xfrm rot="-5400000">
            <a:off x="8178354" y="4301574"/>
            <a:ext cx="859320" cy="210960"/>
            <a:chOff x="5705280" y="4779000"/>
            <a:chExt cx="859320" cy="210960"/>
          </a:xfrm>
        </p:grpSpPr>
        <p:sp>
          <p:nvSpPr>
            <p:cNvPr id="2490" name="Google Shape;2490;p14"/>
            <p:cNvSpPr/>
            <p:nvPr/>
          </p:nvSpPr>
          <p:spPr>
            <a:xfrm rot="5400000">
              <a:off x="6029640" y="4780800"/>
              <a:ext cx="210960" cy="207360"/>
            </a:xfrm>
            <a:prstGeom prst="star4">
              <a:avLst>
                <a:gd name="adj" fmla="val 2226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4"/>
            <p:cNvSpPr/>
            <p:nvPr/>
          </p:nvSpPr>
          <p:spPr>
            <a:xfrm rot="5400000">
              <a:off x="6355440" y="4780800"/>
              <a:ext cx="210960" cy="207360"/>
            </a:xfrm>
            <a:prstGeom prst="star4">
              <a:avLst>
                <a:gd name="adj" fmla="val 2226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4"/>
            <p:cNvSpPr/>
            <p:nvPr/>
          </p:nvSpPr>
          <p:spPr>
            <a:xfrm rot="5400000">
              <a:off x="5703480" y="4780800"/>
              <a:ext cx="210960" cy="207360"/>
            </a:xfrm>
            <a:prstGeom prst="star4">
              <a:avLst>
                <a:gd name="adj" fmla="val 2226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3" name="Google Shape;2493;p14"/>
          <p:cNvSpPr/>
          <p:nvPr/>
        </p:nvSpPr>
        <p:spPr>
          <a:xfrm>
            <a:off x="1213716" y="2715096"/>
            <a:ext cx="2257926" cy="97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r>
              <a:rPr lang="en-US" sz="1200" b="0" strike="noStrike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Provides accurate and reliable responses, meeting the project’s requirements for quality and efficiency</a:t>
            </a:r>
            <a:endParaRPr sz="12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Google Shape;2494;p14"/>
          <p:cNvSpPr/>
          <p:nvPr/>
        </p:nvSpPr>
        <p:spPr>
          <a:xfrm>
            <a:off x="1213716" y="3742674"/>
            <a:ext cx="2256387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r>
              <a:rPr lang="en-US" sz="1200" b="0" strike="noStrike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Is available in the OpenAI Service at Azure, which aligns well with Skills Workflow infrastructure</a:t>
            </a:r>
            <a:endParaRPr sz="12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14"/>
          <p:cNvSpPr txBox="1"/>
          <p:nvPr/>
        </p:nvSpPr>
        <p:spPr>
          <a:xfrm>
            <a:off x="1216794" y="1764628"/>
            <a:ext cx="225484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Lower cost per response compared to other models, making it suitable for large-scale deployment​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AF511-637E-55ED-446E-9DD76415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66" y="2312638"/>
            <a:ext cx="5079128" cy="1310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2499F-58B1-2C1C-F487-F41D09B09530}"/>
              </a:ext>
            </a:extLst>
          </p:cNvPr>
          <p:cNvSpPr txBox="1"/>
          <p:nvPr/>
        </p:nvSpPr>
        <p:spPr>
          <a:xfrm>
            <a:off x="4883367" y="1518632"/>
            <a:ext cx="2581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Work Sans" pitchFamily="2" charset="0"/>
              </a:rPr>
              <a:t>P</a:t>
            </a:r>
            <a:r>
              <a:rPr lang="en-US" b="1" i="0" u="none" strike="noStrike" baseline="0" dirty="0">
                <a:latin typeface="Work Sans" pitchFamily="2" charset="0"/>
              </a:rPr>
              <a:t>erformance of the models on tasks</a:t>
            </a:r>
            <a:endParaRPr lang="en-US" b="1" dirty="0">
              <a:latin typeface="Work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>
          <a:extLst>
            <a:ext uri="{FF2B5EF4-FFF2-40B4-BE49-F238E27FC236}">
              <a16:creationId xmlns:a16="http://schemas.microsoft.com/office/drawing/2014/main" id="{1B94CF09-E732-0C37-AEC8-36BC1614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4">
            <a:extLst>
              <a:ext uri="{FF2B5EF4-FFF2-40B4-BE49-F238E27FC236}">
                <a16:creationId xmlns:a16="http://schemas.microsoft.com/office/drawing/2014/main" id="{20E4B9A9-BBAF-E7C8-E6EE-BCCEB44A5B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284838"/>
            <a:ext cx="7269480" cy="58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Selection of Architectures and Tools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F1199-E0E2-5C48-47E3-3D63B97E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60" y="2909462"/>
            <a:ext cx="6998880" cy="160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14261-871C-5BEC-96C1-1EAE9995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60" y="1137017"/>
            <a:ext cx="6998880" cy="1434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886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>
          <a:extLst>
            <a:ext uri="{FF2B5EF4-FFF2-40B4-BE49-F238E27FC236}">
              <a16:creationId xmlns:a16="http://schemas.microsoft.com/office/drawing/2014/main" id="{321B8FD1-7EE8-7FAA-C077-A49AD0FB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4">
            <a:extLst>
              <a:ext uri="{FF2B5EF4-FFF2-40B4-BE49-F238E27FC236}">
                <a16:creationId xmlns:a16="http://schemas.microsoft.com/office/drawing/2014/main" id="{F9212DFF-E348-F934-A52F-DD60F5A991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000" y="284838"/>
            <a:ext cx="7269480" cy="58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Selection of Architectures and Tools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9" name="Google Shape;2489;p14">
            <a:extLst>
              <a:ext uri="{FF2B5EF4-FFF2-40B4-BE49-F238E27FC236}">
                <a16:creationId xmlns:a16="http://schemas.microsoft.com/office/drawing/2014/main" id="{510E906E-C371-F315-EA79-FA69B1738530}"/>
              </a:ext>
            </a:extLst>
          </p:cNvPr>
          <p:cNvGrpSpPr/>
          <p:nvPr/>
        </p:nvGrpSpPr>
        <p:grpSpPr>
          <a:xfrm rot="-5400000">
            <a:off x="8178354" y="4301574"/>
            <a:ext cx="859320" cy="210960"/>
            <a:chOff x="5705280" y="4779000"/>
            <a:chExt cx="859320" cy="210960"/>
          </a:xfrm>
        </p:grpSpPr>
        <p:sp>
          <p:nvSpPr>
            <p:cNvPr id="2490" name="Google Shape;2490;p14">
              <a:extLst>
                <a:ext uri="{FF2B5EF4-FFF2-40B4-BE49-F238E27FC236}">
                  <a16:creationId xmlns:a16="http://schemas.microsoft.com/office/drawing/2014/main" id="{4F05D916-8EA9-57D9-7EF9-17BCFC59F8DA}"/>
                </a:ext>
              </a:extLst>
            </p:cNvPr>
            <p:cNvSpPr/>
            <p:nvPr/>
          </p:nvSpPr>
          <p:spPr>
            <a:xfrm rot="5400000">
              <a:off x="6029640" y="4780800"/>
              <a:ext cx="210960" cy="207360"/>
            </a:xfrm>
            <a:prstGeom prst="star4">
              <a:avLst>
                <a:gd name="adj" fmla="val 2226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4">
              <a:extLst>
                <a:ext uri="{FF2B5EF4-FFF2-40B4-BE49-F238E27FC236}">
                  <a16:creationId xmlns:a16="http://schemas.microsoft.com/office/drawing/2014/main" id="{33338B1F-4CC3-1FA4-9CD8-B98C7C95A2D8}"/>
                </a:ext>
              </a:extLst>
            </p:cNvPr>
            <p:cNvSpPr/>
            <p:nvPr/>
          </p:nvSpPr>
          <p:spPr>
            <a:xfrm rot="5400000">
              <a:off x="6355440" y="4780800"/>
              <a:ext cx="210960" cy="207360"/>
            </a:xfrm>
            <a:prstGeom prst="star4">
              <a:avLst>
                <a:gd name="adj" fmla="val 2226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4">
              <a:extLst>
                <a:ext uri="{FF2B5EF4-FFF2-40B4-BE49-F238E27FC236}">
                  <a16:creationId xmlns:a16="http://schemas.microsoft.com/office/drawing/2014/main" id="{31635C43-CE76-10A3-744A-94D939CA3F36}"/>
                </a:ext>
              </a:extLst>
            </p:cNvPr>
            <p:cNvSpPr/>
            <p:nvPr/>
          </p:nvSpPr>
          <p:spPr>
            <a:xfrm rot="5400000">
              <a:off x="5703480" y="4780800"/>
              <a:ext cx="210960" cy="207360"/>
            </a:xfrm>
            <a:prstGeom prst="star4">
              <a:avLst>
                <a:gd name="adj" fmla="val 2226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5" name="Google Shape;2495;p14">
            <a:extLst>
              <a:ext uri="{FF2B5EF4-FFF2-40B4-BE49-F238E27FC236}">
                <a16:creationId xmlns:a16="http://schemas.microsoft.com/office/drawing/2014/main" id="{A392FC9A-0308-4EAF-A077-A513D81C280E}"/>
              </a:ext>
            </a:extLst>
          </p:cNvPr>
          <p:cNvSpPr/>
          <p:nvPr/>
        </p:nvSpPr>
        <p:spPr>
          <a:xfrm>
            <a:off x="643800" y="1574844"/>
            <a:ext cx="2747067" cy="74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endParaRPr sz="12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14">
            <a:extLst>
              <a:ext uri="{FF2B5EF4-FFF2-40B4-BE49-F238E27FC236}">
                <a16:creationId xmlns:a16="http://schemas.microsoft.com/office/drawing/2014/main" id="{BEBCE03C-2ABA-EFC4-C915-93D03C7CE9CE}"/>
              </a:ext>
            </a:extLst>
          </p:cNvPr>
          <p:cNvSpPr/>
          <p:nvPr/>
        </p:nvSpPr>
        <p:spPr>
          <a:xfrm>
            <a:off x="6030655" y="1574844"/>
            <a:ext cx="2233362" cy="74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endParaRPr sz="1200" dirty="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97" name="Google Shape;2497;p14">
            <a:extLst>
              <a:ext uri="{FF2B5EF4-FFF2-40B4-BE49-F238E27FC236}">
                <a16:creationId xmlns:a16="http://schemas.microsoft.com/office/drawing/2014/main" id="{5DC27069-067F-D88A-4C3D-E0E51CE1CF4E}"/>
              </a:ext>
            </a:extLst>
          </p:cNvPr>
          <p:cNvSpPr/>
          <p:nvPr/>
        </p:nvSpPr>
        <p:spPr>
          <a:xfrm>
            <a:off x="3508730" y="1575468"/>
            <a:ext cx="2404062" cy="74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endParaRPr sz="12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3806;p63">
            <a:extLst>
              <a:ext uri="{FF2B5EF4-FFF2-40B4-BE49-F238E27FC236}">
                <a16:creationId xmlns:a16="http://schemas.microsoft.com/office/drawing/2014/main" id="{4351DA4D-7803-1912-2298-640DAE6E55A8}"/>
              </a:ext>
            </a:extLst>
          </p:cNvPr>
          <p:cNvSpPr/>
          <p:nvPr/>
        </p:nvSpPr>
        <p:spPr>
          <a:xfrm>
            <a:off x="-750888" y="2791105"/>
            <a:ext cx="1290384" cy="11862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485;p14">
            <a:extLst>
              <a:ext uri="{FF2B5EF4-FFF2-40B4-BE49-F238E27FC236}">
                <a16:creationId xmlns:a16="http://schemas.microsoft.com/office/drawing/2014/main" id="{6C67C5B1-A87C-41A6-B19E-AF6C2419C61C}"/>
              </a:ext>
            </a:extLst>
          </p:cNvPr>
          <p:cNvSpPr txBox="1">
            <a:spLocks/>
          </p:cNvSpPr>
          <p:nvPr/>
        </p:nvSpPr>
        <p:spPr>
          <a:xfrm>
            <a:off x="720000" y="1040976"/>
            <a:ext cx="2432704" cy="533868"/>
          </a:xfrm>
          <a:prstGeom prst="roundRect">
            <a:avLst>
              <a:gd name="adj" fmla="val 27025"/>
            </a:avLst>
          </a:prstGeom>
          <a:solidFill>
            <a:srgbClr val="93F5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Semantic Kernel</a:t>
            </a:r>
            <a:endParaRPr lang="en-U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3" name="Google Shape;2486;p14">
            <a:extLst>
              <a:ext uri="{FF2B5EF4-FFF2-40B4-BE49-F238E27FC236}">
                <a16:creationId xmlns:a16="http://schemas.microsoft.com/office/drawing/2014/main" id="{AB64FE4D-8540-A2F4-F06F-E7A2441A11DC}"/>
              </a:ext>
            </a:extLst>
          </p:cNvPr>
          <p:cNvCxnSpPr>
            <a:cxnSpLocks/>
            <a:endCxn id="2517" idx="1"/>
          </p:cNvCxnSpPr>
          <p:nvPr/>
        </p:nvCxnSpPr>
        <p:spPr>
          <a:xfrm rot="16200000" flipH="1">
            <a:off x="-247748" y="2780687"/>
            <a:ext cx="2656000" cy="266928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514" name="Google Shape;2487;p14">
            <a:extLst>
              <a:ext uri="{FF2B5EF4-FFF2-40B4-BE49-F238E27FC236}">
                <a16:creationId xmlns:a16="http://schemas.microsoft.com/office/drawing/2014/main" id="{848AE9C7-A67C-F64A-4B05-F9214DD0FCFC}"/>
              </a:ext>
            </a:extLst>
          </p:cNvPr>
          <p:cNvCxnSpPr>
            <a:cxnSpLocks/>
            <a:endCxn id="2516" idx="1"/>
          </p:cNvCxnSpPr>
          <p:nvPr/>
        </p:nvCxnSpPr>
        <p:spPr>
          <a:xfrm rot="16200000" flipH="1">
            <a:off x="278669" y="2256172"/>
            <a:ext cx="1605068" cy="265026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515" name="Google Shape;2488;p14">
            <a:extLst>
              <a:ext uri="{FF2B5EF4-FFF2-40B4-BE49-F238E27FC236}">
                <a16:creationId xmlns:a16="http://schemas.microsoft.com/office/drawing/2014/main" id="{DDF880DE-0C25-F201-F485-71C83DCAB2AB}"/>
              </a:ext>
            </a:extLst>
          </p:cNvPr>
          <p:cNvCxnSpPr>
            <a:cxnSpLocks/>
            <a:endCxn id="2518" idx="1"/>
          </p:cNvCxnSpPr>
          <p:nvPr/>
        </p:nvCxnSpPr>
        <p:spPr>
          <a:xfrm rot="16200000" flipH="1">
            <a:off x="791742" y="1743097"/>
            <a:ext cx="582000" cy="268104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516" name="Google Shape;2493;p14">
            <a:extLst>
              <a:ext uri="{FF2B5EF4-FFF2-40B4-BE49-F238E27FC236}">
                <a16:creationId xmlns:a16="http://schemas.microsoft.com/office/drawing/2014/main" id="{E5E26FD6-2B18-5B53-9CFD-1CE8FB817B8B}"/>
              </a:ext>
            </a:extLst>
          </p:cNvPr>
          <p:cNvSpPr/>
          <p:nvPr/>
        </p:nvSpPr>
        <p:spPr>
          <a:xfrm>
            <a:off x="1213716" y="2703139"/>
            <a:ext cx="2257926" cy="97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r>
              <a:rPr lang="en-US" sz="1200" b="0" strike="noStrike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Capable of manage resources like the Large Language Model</a:t>
            </a:r>
            <a:r>
              <a:rPr lang="en-US" sz="1200" b="0" strike="noStrike" dirty="0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rPr>
              <a:t> in efficient manner</a:t>
            </a:r>
            <a:endParaRPr lang="en-US" sz="12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494;p14">
            <a:extLst>
              <a:ext uri="{FF2B5EF4-FFF2-40B4-BE49-F238E27FC236}">
                <a16:creationId xmlns:a16="http://schemas.microsoft.com/office/drawing/2014/main" id="{77DF2002-14C8-6797-E3A8-7F2645460BF7}"/>
              </a:ext>
            </a:extLst>
          </p:cNvPr>
          <p:cNvSpPr/>
          <p:nvPr/>
        </p:nvSpPr>
        <p:spPr>
          <a:xfrm>
            <a:off x="1213716" y="3798811"/>
            <a:ext cx="2256387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r>
              <a:rPr lang="en-US" sz="1200" dirty="0">
                <a:latin typeface="Work Sans"/>
                <a:ea typeface="Work Sans"/>
                <a:cs typeface="Work Sans"/>
                <a:sym typeface="Work Sans"/>
              </a:rPr>
              <a:t>Facilitates the creation of new calls to LLM to enable new functionalities</a:t>
            </a:r>
          </a:p>
        </p:txBody>
      </p:sp>
      <p:sp>
        <p:nvSpPr>
          <p:cNvPr id="2518" name="Google Shape;2498;p14">
            <a:extLst>
              <a:ext uri="{FF2B5EF4-FFF2-40B4-BE49-F238E27FC236}">
                <a16:creationId xmlns:a16="http://schemas.microsoft.com/office/drawing/2014/main" id="{5FC37B80-B5BB-5730-804D-220D5047A134}"/>
              </a:ext>
            </a:extLst>
          </p:cNvPr>
          <p:cNvSpPr txBox="1"/>
          <p:nvPr/>
        </p:nvSpPr>
        <p:spPr>
          <a:xfrm>
            <a:off x="1216794" y="1752671"/>
            <a:ext cx="225484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r>
              <a:rPr lang="en-US" sz="1200" b="0" strike="noStrike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Allows to integrate explicit rules and logic, providing a robust framework for building assistants</a:t>
            </a:r>
            <a:endParaRPr lang="en-US" sz="12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B6F5B872-2E89-EA63-1135-E3EC9219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072" y="1150419"/>
            <a:ext cx="27241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0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5"/>
          <p:cNvSpPr txBox="1">
            <a:spLocks noGrp="1"/>
          </p:cNvSpPr>
          <p:nvPr>
            <p:ph type="title" idx="4294967295"/>
          </p:nvPr>
        </p:nvSpPr>
        <p:spPr>
          <a:xfrm>
            <a:off x="720180" y="281577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Implementation Architecture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8" name="Google Shape;2508;p15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380" y="3239305"/>
            <a:ext cx="7703640" cy="154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p15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194" t="1053" r="1964" b="11031"/>
          <a:stretch/>
        </p:blipFill>
        <p:spPr>
          <a:xfrm>
            <a:off x="3756599" y="971550"/>
            <a:ext cx="4852021" cy="2382055"/>
          </a:xfrm>
          <a:prstGeom prst="rect">
            <a:avLst/>
          </a:prstGeom>
          <a:noFill/>
          <a:ln>
            <a:noFill/>
          </a:ln>
        </p:spPr>
      </p:pic>
      <p:sp>
        <p:nvSpPr>
          <p:cNvPr id="2510" name="Google Shape;2510;p15"/>
          <p:cNvSpPr/>
          <p:nvPr/>
        </p:nvSpPr>
        <p:spPr>
          <a:xfrm>
            <a:off x="625100" y="1335600"/>
            <a:ext cx="2844900" cy="1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spAutoFit/>
          </a:bodyPr>
          <a:lstStyle/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REST API hosted in an Azure container App</a:t>
            </a:r>
            <a:endParaRPr sz="1400" b="0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Stateless Backend</a:t>
            </a:r>
            <a:endParaRPr sz="1400" b="0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Client 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deals</a:t>
            </a:r>
            <a:r>
              <a:rPr lang="en-US" sz="14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with the responses from the endpoints 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17"/>
          <p:cNvSpPr txBox="1">
            <a:spLocks noGrp="1"/>
          </p:cNvSpPr>
          <p:nvPr>
            <p:ph type="title" idx="4294967295"/>
          </p:nvPr>
        </p:nvSpPr>
        <p:spPr>
          <a:xfrm>
            <a:off x="2038319" y="1819440"/>
            <a:ext cx="5253857" cy="162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anrope ExtraBold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Implementati</a:t>
            </a:r>
            <a:r>
              <a:rPr lang="en-US" sz="5000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o</a:t>
            </a:r>
            <a:r>
              <a:rPr lang="en-US" sz="5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n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17"/>
          <p:cNvSpPr txBox="1">
            <a:spLocks noGrp="1"/>
          </p:cNvSpPr>
          <p:nvPr>
            <p:ph type="title" idx="4294967295"/>
          </p:nvPr>
        </p:nvSpPr>
        <p:spPr>
          <a:xfrm>
            <a:off x="2038320" y="859680"/>
            <a:ext cx="12175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4400"/>
              <a:buFont typeface="Work Sans"/>
              <a:buNone/>
            </a:pPr>
            <a:r>
              <a:rPr lang="en-US" sz="4400" b="0" i="0" u="none" strike="noStrike" cap="none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04.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17"/>
          <p:cNvSpPr/>
          <p:nvPr/>
        </p:nvSpPr>
        <p:spPr>
          <a:xfrm rot="-5410800">
            <a:off x="1579680" y="4313520"/>
            <a:ext cx="289800" cy="28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17"/>
          <p:cNvSpPr/>
          <p:nvPr/>
        </p:nvSpPr>
        <p:spPr>
          <a:xfrm>
            <a:off x="2170440" y="1627200"/>
            <a:ext cx="108504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17"/>
          <p:cNvSpPr txBox="1"/>
          <p:nvPr/>
        </p:nvSpPr>
        <p:spPr>
          <a:xfrm>
            <a:off x="2038320" y="3441600"/>
            <a:ext cx="5253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lang="en-US" sz="18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Functionalities implementations over Skills Workflow platform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8"/>
          <p:cNvSpPr txBox="1">
            <a:spLocks noGrp="1"/>
          </p:cNvSpPr>
          <p:nvPr>
            <p:ph type="title" idx="4294967295"/>
          </p:nvPr>
        </p:nvSpPr>
        <p:spPr>
          <a:xfrm>
            <a:off x="720180" y="254464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Feature Orchestration</a:t>
            </a:r>
            <a:endParaRPr dirty="0"/>
          </a:p>
        </p:txBody>
      </p:sp>
      <p:pic>
        <p:nvPicPr>
          <p:cNvPr id="2583" name="Google Shape;2583;p18" descr="A screenshot of a computer pr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313" y="1232651"/>
            <a:ext cx="4734106" cy="327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18" descr="A screenshot of a computer pr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4703" y="1557122"/>
            <a:ext cx="3626984" cy="28921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3AAD48-C1AD-962B-FA51-8F8C158C98E7}"/>
              </a:ext>
            </a:extLst>
          </p:cNvPr>
          <p:cNvSpPr/>
          <p:nvPr/>
        </p:nvSpPr>
        <p:spPr>
          <a:xfrm>
            <a:off x="2640383" y="1634246"/>
            <a:ext cx="1844067" cy="1132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41122-269E-B84D-79E9-E9C17B5BD465}"/>
              </a:ext>
            </a:extLst>
          </p:cNvPr>
          <p:cNvSpPr txBox="1"/>
          <p:nvPr/>
        </p:nvSpPr>
        <p:spPr>
          <a:xfrm>
            <a:off x="5412314" y="1229889"/>
            <a:ext cx="3151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Prompt to find the user intention</a:t>
            </a:r>
            <a:endParaRPr lang="en-U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19"/>
          <p:cNvSpPr txBox="1">
            <a:spLocks noGrp="1"/>
          </p:cNvSpPr>
          <p:nvPr>
            <p:ph type="title" idx="4294967295"/>
          </p:nvPr>
        </p:nvSpPr>
        <p:spPr>
          <a:xfrm>
            <a:off x="720180" y="264498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Analyze Application Data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(Functionality)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19"/>
          <p:cNvSpPr txBox="1"/>
          <p:nvPr/>
        </p:nvSpPr>
        <p:spPr>
          <a:xfrm>
            <a:off x="5984541" y="1655803"/>
            <a:ext cx="22993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RAG Approach</a:t>
            </a:r>
            <a:endParaRPr sz="1600" dirty="0"/>
          </a:p>
        </p:txBody>
      </p:sp>
      <p:pic>
        <p:nvPicPr>
          <p:cNvPr id="2593" name="Google Shape;2593;p19" descr="A diagram of a cloud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006" l="2041" r="98073">
                        <a14:foregroundMark x1="6916" y1="8845" x2="35601" y2="6419"/>
                        <a14:foregroundMark x1="35601" y1="6419" x2="88776" y2="25392"/>
                        <a14:foregroundMark x1="88776" y1="25392" x2="77098" y2="75036"/>
                        <a14:foregroundMark x1="77098" y1="75036" x2="42517" y2="87161"/>
                        <a14:foregroundMark x1="42517" y1="87161" x2="18027" y2="23252"/>
                        <a14:foregroundMark x1="18027" y1="23252" x2="23356" y2="5706"/>
                        <a14:foregroundMark x1="23356" y1="5706" x2="23356" y2="5706"/>
                        <a14:foregroundMark x1="43651" y1="15264" x2="55896" y2="43367"/>
                        <a14:foregroundMark x1="55896" y1="43367" x2="37188" y2="77175"/>
                        <a14:foregroundMark x1="37188" y1="77175" x2="11678" y2="73466"/>
                        <a14:foregroundMark x1="11678" y1="73466" x2="10431" y2="60342"/>
                        <a14:foregroundMark x1="47392" y1="14979" x2="65986" y2="15977"/>
                        <a14:foregroundMark x1="65986" y1="15977" x2="38549" y2="8559"/>
                        <a14:foregroundMark x1="38549" y1="8559" x2="55669" y2="10984"/>
                        <a14:foregroundMark x1="55669" y1="10984" x2="62358" y2="40799"/>
                        <a14:foregroundMark x1="62358" y1="40799" x2="37188" y2="52354"/>
                        <a14:foregroundMark x1="37188" y1="52354" x2="64172" y2="62625"/>
                        <a14:foregroundMark x1="64172" y1="62625" x2="42177" y2="69900"/>
                        <a14:foregroundMark x1="42177" y1="69900" x2="57256" y2="88017"/>
                        <a14:foregroundMark x1="57256" y1="88017" x2="89002" y2="91155"/>
                        <a14:foregroundMark x1="87302" y1="22254" x2="60317" y2="19829"/>
                        <a14:foregroundMark x1="60317" y1="19829" x2="88322" y2="26106"/>
                        <a14:foregroundMark x1="88322" y1="26106" x2="84807" y2="25678"/>
                        <a14:foregroundMark x1="62812" y1="26676" x2="2154" y2="25535"/>
                        <a14:foregroundMark x1="2154" y1="25535" x2="2948" y2="32668"/>
                        <a14:foregroundMark x1="21655" y1="53638" x2="10658" y2="45221"/>
                        <a14:foregroundMark x1="10658" y1="45221" x2="42177" y2="10414"/>
                        <a14:foregroundMark x1="42177" y1="10414" x2="77891" y2="1284"/>
                        <a14:foregroundMark x1="77891" y1="1284" x2="91156" y2="11983"/>
                        <a14:foregroundMark x1="91156" y1="11983" x2="78798" y2="19829"/>
                        <a14:foregroundMark x1="78798" y1="19829" x2="73243" y2="39515"/>
                        <a14:foregroundMark x1="73243" y1="39515" x2="84354" y2="40656"/>
                        <a14:foregroundMark x1="84354" y1="40656" x2="63492" y2="65621"/>
                        <a14:foregroundMark x1="63492" y1="65621" x2="40930" y2="68188"/>
                        <a14:foregroundMark x1="40930" y1="68188" x2="55782" y2="58773"/>
                        <a14:foregroundMark x1="55782" y1="58773" x2="55896" y2="70471"/>
                        <a14:foregroundMark x1="65420" y1="34237" x2="46032" y2="47789"/>
                        <a14:foregroundMark x1="46032" y1="47789" x2="62018" y2="43795"/>
                        <a14:foregroundMark x1="62018" y1="43795" x2="47506" y2="65478"/>
                        <a14:foregroundMark x1="47506" y1="65478" x2="32766" y2="72611"/>
                        <a14:foregroundMark x1="32766" y1="72611" x2="35941" y2="63481"/>
                        <a14:foregroundMark x1="64853" y1="46933" x2="54535" y2="49073"/>
                        <a14:foregroundMark x1="54535" y1="49073" x2="56576" y2="48217"/>
                        <a14:foregroundMark x1="57823" y1="47932" x2="63605" y2="48645"/>
                        <a14:foregroundMark x1="71088" y1="41940" x2="63492" y2="32525"/>
                        <a14:foregroundMark x1="63492" y1="32525" x2="75397" y2="24679"/>
                        <a14:foregroundMark x1="75397" y1="24679" x2="58503" y2="21255"/>
                        <a14:foregroundMark x1="58503" y1="21255" x2="51134" y2="11412"/>
                        <a14:foregroundMark x1="51134" y1="11412" x2="31406" y2="6847"/>
                        <a14:foregroundMark x1="31406" y1="6847" x2="64286" y2="1427"/>
                        <a14:foregroundMark x1="64286" y1="1427" x2="30952" y2="1569"/>
                        <a14:foregroundMark x1="30952" y1="1569" x2="85261" y2="7703"/>
                        <a14:foregroundMark x1="85261" y1="7703" x2="72789" y2="5991"/>
                        <a14:foregroundMark x1="72789" y1="5991" x2="72902" y2="5991"/>
                        <a14:foregroundMark x1="31633" y1="74608" x2="26077" y2="86305"/>
                        <a14:foregroundMark x1="26077" y1="86305" x2="13832" y2="69472"/>
                        <a14:foregroundMark x1="13832" y1="69472" x2="10998" y2="89016"/>
                        <a14:foregroundMark x1="10998" y1="89016" x2="13492" y2="87589"/>
                        <a14:foregroundMark x1="86621" y1="73324" x2="97846" y2="32668"/>
                        <a14:foregroundMark x1="97846" y1="32668" x2="83447" y2="76320"/>
                        <a14:foregroundMark x1="83447" y1="76320" x2="72336" y2="75321"/>
                        <a14:foregroundMark x1="72336" y1="75321" x2="82993" y2="26106"/>
                        <a14:foregroundMark x1="82993" y1="26106" x2="69388" y2="24394"/>
                        <a14:foregroundMark x1="7937" y1="0" x2="23923" y2="2140"/>
                        <a14:foregroundMark x1="23923" y1="2140" x2="46145" y2="2140"/>
                        <a14:foregroundMark x1="46145" y1="2140" x2="44671" y2="2140"/>
                        <a14:foregroundMark x1="9637" y1="27532" x2="7483" y2="35235"/>
                        <a14:foregroundMark x1="7483" y1="713" x2="7256" y2="2568"/>
                        <a14:foregroundMark x1="17914" y1="24394" x2="13605" y2="39230"/>
                        <a14:foregroundMark x1="13605" y1="39230" x2="13719" y2="856"/>
                        <a14:foregroundMark x1="13719" y1="856" x2="78118" y2="17261"/>
                        <a14:foregroundMark x1="78118" y1="17261" x2="79025" y2="18402"/>
                        <a14:foregroundMark x1="31859" y1="10414" x2="70295" y2="56205"/>
                        <a14:foregroundMark x1="33900" y1="12126" x2="55669" y2="8131"/>
                        <a14:foregroundMark x1="55669" y1="8131" x2="80839" y2="8845"/>
                        <a14:foregroundMark x1="45918" y1="5706" x2="55329" y2="6419"/>
                        <a14:foregroundMark x1="36168" y1="8845" x2="35601" y2="11412"/>
                        <a14:foregroundMark x1="35601" y1="9272" x2="34921" y2="11983"/>
                        <a14:foregroundMark x1="7710" y1="999" x2="16667" y2="5991"/>
                        <a14:foregroundMark x1="9751" y1="18973" x2="14966" y2="20257"/>
                        <a14:foregroundMark x1="16893" y1="18402" x2="15873" y2="49643"/>
                        <a14:foregroundMark x1="15873" y1="49643" x2="23696" y2="58203"/>
                        <a14:foregroundMark x1="23696" y1="58203" x2="31406" y2="57489"/>
                        <a14:foregroundMark x1="14626" y1="59914" x2="29705" y2="61198"/>
                        <a14:foregroundMark x1="29705" y1="61198" x2="41043" y2="55920"/>
                        <a14:foregroundMark x1="41043" y1="55920" x2="41610" y2="55207"/>
                        <a14:foregroundMark x1="6236" y1="3138" x2="6463" y2="2282"/>
                        <a14:foregroundMark x1="14966" y1="16262" x2="20181" y2="56205"/>
                        <a14:foregroundMark x1="20181" y1="56205" x2="17234" y2="51498"/>
                        <a14:foregroundMark x1="4989" y1="2568" x2="10431" y2="2853"/>
                        <a14:foregroundMark x1="17120" y1="53352" x2="18141" y2="60057"/>
                        <a14:foregroundMark x1="29705" y1="56205" x2="45351" y2="57061"/>
                        <a14:foregroundMark x1="47846" y1="55207" x2="51587" y2="62482"/>
                        <a14:foregroundMark x1="76304" y1="37090" x2="71655" y2="36805"/>
                        <a14:foregroundMark x1="53175" y1="48930" x2="64966" y2="46648"/>
                        <a14:foregroundMark x1="64966" y1="46648" x2="70635" y2="46933"/>
                        <a14:foregroundMark x1="70408" y1="47218" x2="77324" y2="16548"/>
                        <a14:foregroundMark x1="73356" y1="12696" x2="86508" y2="20257"/>
                        <a14:foregroundMark x1="86508" y1="20257" x2="91270" y2="20257"/>
                        <a14:foregroundMark x1="95011" y1="22825" x2="89342" y2="24394"/>
                        <a14:foregroundMark x1="73129" y1="11412" x2="75283" y2="11698"/>
                        <a14:foregroundMark x1="86054" y1="26106" x2="87528" y2="33381"/>
                        <a14:foregroundMark x1="85601" y1="21541" x2="97846" y2="39087"/>
                        <a14:foregroundMark x1="87755" y1="21255" x2="86508" y2="37090"/>
                        <a14:foregroundMark x1="94104" y1="26676" x2="84580" y2="41512"/>
                        <a14:foregroundMark x1="73583" y1="9272" x2="74376" y2="54636"/>
                        <a14:foregroundMark x1="74603" y1="45078" x2="39909" y2="59629"/>
                        <a14:foregroundMark x1="45918" y1="51783" x2="57596" y2="80314"/>
                        <a14:foregroundMark x1="56916" y1="67903" x2="24376" y2="82882"/>
                        <a14:foregroundMark x1="18707" y1="82882" x2="42517" y2="83310"/>
                        <a14:foregroundMark x1="42517" y1="83310" x2="71655" y2="83167"/>
                        <a14:foregroundMark x1="13946" y1="90728" x2="83333" y2="87589"/>
                        <a14:foregroundMark x1="18481" y1="88588" x2="53628" y2="70185"/>
                        <a14:foregroundMark x1="53175" y1="69757" x2="50340" y2="93723"/>
                        <a14:foregroundMark x1="28458" y1="89872" x2="36621" y2="86591"/>
                        <a14:foregroundMark x1="5896" y1="34522" x2="2948" y2="40656"/>
                        <a14:foregroundMark x1="12245" y1="96148" x2="68367" y2="95007"/>
                        <a14:foregroundMark x1="28685" y1="86591" x2="47846" y2="93723"/>
                        <a14:foregroundMark x1="27891" y1="85021" x2="28118" y2="85735"/>
                        <a14:foregroundMark x1="29365" y1="86733" x2="28118" y2="87874"/>
                        <a14:foregroundMark x1="30385" y1="82168" x2="28685" y2="89872"/>
                        <a14:foregroundMark x1="49887" y1="18402" x2="77324" y2="18545"/>
                        <a14:foregroundMark x1="77324" y1="18545" x2="54308" y2="36234"/>
                        <a14:foregroundMark x1="54308" y1="36234" x2="62358" y2="58488"/>
                        <a14:foregroundMark x1="62358" y1="58488" x2="68821" y2="43509"/>
                        <a14:foregroundMark x1="68821" y1="43509" x2="65760" y2="72753"/>
                        <a14:foregroundMark x1="65760" y1="72753" x2="52494" y2="44365"/>
                        <a14:foregroundMark x1="52494" y1="44365" x2="83220" y2="75464"/>
                        <a14:foregroundMark x1="83220" y1="75464" x2="89116" y2="74608"/>
                        <a14:foregroundMark x1="88549" y1="12981" x2="88095" y2="65478"/>
                        <a14:foregroundMark x1="96372" y1="14265" x2="98073" y2="74037"/>
                        <a14:foregroundMark x1="33107" y1="12696" x2="72109" y2="10556"/>
                        <a14:foregroundMark x1="72109" y1="10556" x2="47052" y2="12126"/>
                        <a14:foregroundMark x1="47052" y1="12126" x2="41837" y2="37660"/>
                        <a14:foregroundMark x1="41837" y1="37660" x2="56803" y2="69187"/>
                        <a14:foregroundMark x1="4422" y1="3424" x2="50340" y2="6847"/>
                        <a14:foregroundMark x1="50340" y1="6847" x2="75397" y2="2568"/>
                        <a14:foregroundMark x1="75397" y1="2568" x2="95692" y2="27675"/>
                        <a14:foregroundMark x1="95692" y1="27675" x2="96825" y2="86591"/>
                        <a14:foregroundMark x1="33673" y1="87874" x2="83787" y2="37090"/>
                        <a14:backgroundMark x1="1247" y1="81883" x2="5215" y2="95578"/>
                        <a14:backgroundMark x1="5215" y1="95578" x2="227" y2="89586"/>
                        <a14:backgroundMark x1="1927" y1="82168" x2="4762" y2="87589"/>
                        <a14:backgroundMark x1="2268" y1="82168" x2="5669" y2="90442"/>
                        <a14:backgroundMark x1="907" y1="81312" x2="6689" y2="95007"/>
                        <a14:backgroundMark x1="6689" y1="95007" x2="6689" y2="95007"/>
                        <a14:backgroundMark x1="6916" y1="83738" x2="0" y2="81883"/>
                      </a14:backgroundRemoval>
                    </a14:imgEffect>
                  </a14:imgLayer>
                </a14:imgProps>
              </a:ext>
            </a:extLst>
          </a:blip>
          <a:srcRect l="67" r="-219"/>
          <a:stretch/>
        </p:blipFill>
        <p:spPr>
          <a:xfrm>
            <a:off x="1092310" y="1019176"/>
            <a:ext cx="4814114" cy="385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19"/>
          <p:cNvSpPr txBox="1"/>
          <p:nvPr/>
        </p:nvSpPr>
        <p:spPr>
          <a:xfrm>
            <a:off x="5984541" y="2218378"/>
            <a:ext cx="2299321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RAG utilizes a search service to find relevant information to address user queries, with the LLM generating responses based on the retrieved documents</a:t>
            </a:r>
            <a:endParaRPr sz="14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C48AF39E-E26E-93A2-8A22-0DFFEE7DBE97}"/>
              </a:ext>
            </a:extLst>
          </p:cNvPr>
          <p:cNvSpPr/>
          <p:nvPr/>
        </p:nvSpPr>
        <p:spPr>
          <a:xfrm rot="2663964">
            <a:off x="1056937" y="650905"/>
            <a:ext cx="4438865" cy="4443456"/>
          </a:xfrm>
          <a:prstGeom prst="plus">
            <a:avLst>
              <a:gd name="adj" fmla="val 47201"/>
            </a:avLst>
          </a:prstGeom>
          <a:solidFill>
            <a:srgbClr val="DC3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70D81-4EA5-26A8-D10A-50D5C0B49727}"/>
              </a:ext>
            </a:extLst>
          </p:cNvPr>
          <p:cNvSpPr/>
          <p:nvPr/>
        </p:nvSpPr>
        <p:spPr>
          <a:xfrm>
            <a:off x="8283861" y="2949089"/>
            <a:ext cx="279918" cy="1268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3AA33E-88C4-4B1F-2BF8-3051AC685446}"/>
              </a:ext>
            </a:extLst>
          </p:cNvPr>
          <p:cNvSpPr/>
          <p:nvPr/>
        </p:nvSpPr>
        <p:spPr>
          <a:xfrm>
            <a:off x="8283861" y="3130034"/>
            <a:ext cx="279918" cy="1268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599;p20">
            <a:extLst>
              <a:ext uri="{FF2B5EF4-FFF2-40B4-BE49-F238E27FC236}">
                <a16:creationId xmlns:a16="http://schemas.microsoft.com/office/drawing/2014/main" id="{63F95342-5DA3-4980-A483-0446252F740D}"/>
              </a:ext>
            </a:extLst>
          </p:cNvPr>
          <p:cNvSpPr txBox="1">
            <a:spLocks/>
          </p:cNvSpPr>
          <p:nvPr/>
        </p:nvSpPr>
        <p:spPr>
          <a:xfrm>
            <a:off x="720180" y="266217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Analyze Application Data </a:t>
            </a:r>
            <a:r>
              <a:rPr lang="en-US" sz="180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(Functionality)</a:t>
            </a:r>
            <a:endParaRPr lang="en-US" sz="3000" dirty="0">
              <a:solidFill>
                <a:srgbClr val="000000"/>
              </a:solidFill>
            </a:endParaRPr>
          </a:p>
        </p:txBody>
      </p:sp>
      <p:pic>
        <p:nvPicPr>
          <p:cNvPr id="9" name="Picture 8" descr="A close up of black text&#10;&#10;Description automatically generated">
            <a:extLst>
              <a:ext uri="{FF2B5EF4-FFF2-40B4-BE49-F238E27FC236}">
                <a16:creationId xmlns:a16="http://schemas.microsoft.com/office/drawing/2014/main" id="{DAD5F682-194A-6713-B1D2-C93A901F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14" y="1380776"/>
            <a:ext cx="1628775" cy="571500"/>
          </a:xfrm>
          <a:prstGeom prst="rect">
            <a:avLst/>
          </a:prstGeom>
        </p:spPr>
      </p:pic>
      <p:sp>
        <p:nvSpPr>
          <p:cNvPr id="12" name="Google Shape;2602;p20">
            <a:extLst>
              <a:ext uri="{FF2B5EF4-FFF2-40B4-BE49-F238E27FC236}">
                <a16:creationId xmlns:a16="http://schemas.microsoft.com/office/drawing/2014/main" id="{36265D4F-7B5C-998C-E9AC-028B2CAC0459}"/>
              </a:ext>
            </a:extLst>
          </p:cNvPr>
          <p:cNvSpPr txBox="1"/>
          <p:nvPr/>
        </p:nvSpPr>
        <p:spPr>
          <a:xfrm>
            <a:off x="4882077" y="1752241"/>
            <a:ext cx="368170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Query Approach</a:t>
            </a: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CE8E8-8129-5F5C-6EA1-9E21AE42D612}"/>
              </a:ext>
            </a:extLst>
          </p:cNvPr>
          <p:cNvSpPr txBox="1"/>
          <p:nvPr/>
        </p:nvSpPr>
        <p:spPr>
          <a:xfrm>
            <a:off x="1198914" y="4214331"/>
            <a:ext cx="410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*</a:t>
            </a:r>
            <a:r>
              <a:rPr lang="en-US" dirty="0"/>
              <a:t> Each </a:t>
            </a:r>
            <a:r>
              <a:rPr lang="en-US" dirty="0">
                <a:solidFill>
                  <a:srgbClr val="E77575"/>
                </a:solidFill>
              </a:rPr>
              <a:t>LLM call </a:t>
            </a:r>
            <a:r>
              <a:rPr lang="en-US" dirty="0"/>
              <a:t>is made with a different prompt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DF0170D3-5B11-5AEC-3218-958D92DF2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2310097"/>
            <a:ext cx="8201025" cy="158115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DA1AF598-EDE4-7F25-A3A2-BA6D67E0BFAC}"/>
              </a:ext>
            </a:extLst>
          </p:cNvPr>
          <p:cNvSpPr/>
          <p:nvPr/>
        </p:nvSpPr>
        <p:spPr>
          <a:xfrm>
            <a:off x="268004" y="3764515"/>
            <a:ext cx="452176" cy="449816"/>
          </a:xfrm>
          <a:prstGeom prst="flowChartConnec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2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2"/>
          <p:cNvSpPr txBox="1">
            <a:spLocks noGrp="1"/>
          </p:cNvSpPr>
          <p:nvPr>
            <p:ph type="title" idx="4294967295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Agenda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2"/>
          <p:cNvSpPr txBox="1">
            <a:spLocks noGrp="1"/>
          </p:cNvSpPr>
          <p:nvPr>
            <p:ph type="title" idx="4294967295"/>
          </p:nvPr>
        </p:nvSpPr>
        <p:spPr>
          <a:xfrm>
            <a:off x="1050207" y="1278092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2000"/>
              <a:buFont typeface="Work Sans"/>
              <a:buNone/>
            </a:pPr>
            <a:r>
              <a:rPr lang="en-US" sz="2000" b="0" i="0" u="none" strike="noStrike" cap="none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01.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2"/>
          <p:cNvSpPr txBox="1">
            <a:spLocks noGrp="1"/>
          </p:cNvSpPr>
          <p:nvPr>
            <p:ph type="title" idx="4294967295"/>
          </p:nvPr>
        </p:nvSpPr>
        <p:spPr>
          <a:xfrm>
            <a:off x="3493829" y="1278092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2000"/>
              <a:buFont typeface="Work Sans"/>
              <a:buNone/>
            </a:pPr>
            <a:r>
              <a:rPr lang="en-US" sz="2000" b="0" i="0" u="none" strike="noStrike" cap="none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02.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2"/>
          <p:cNvSpPr txBox="1">
            <a:spLocks noGrp="1"/>
          </p:cNvSpPr>
          <p:nvPr>
            <p:ph type="title" idx="4294967295"/>
          </p:nvPr>
        </p:nvSpPr>
        <p:spPr>
          <a:xfrm>
            <a:off x="6027480" y="1271035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2000"/>
              <a:buFont typeface="Work Sans"/>
              <a:buNone/>
            </a:pPr>
            <a:r>
              <a:rPr lang="en-US" sz="2000" b="0" i="0" u="none" strike="noStrike" cap="none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03.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2"/>
          <p:cNvSpPr txBox="1">
            <a:spLocks noGrp="1"/>
          </p:cNvSpPr>
          <p:nvPr>
            <p:ph type="subTitle" idx="4294967295"/>
          </p:nvPr>
        </p:nvSpPr>
        <p:spPr>
          <a:xfrm>
            <a:off x="6027480" y="1718155"/>
            <a:ext cx="2396160" cy="70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Architecture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2"/>
          <p:cNvSpPr/>
          <p:nvPr/>
        </p:nvSpPr>
        <p:spPr>
          <a:xfrm>
            <a:off x="1152087" y="1653572"/>
            <a:ext cx="63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2"/>
          <p:cNvSpPr/>
          <p:nvPr/>
        </p:nvSpPr>
        <p:spPr>
          <a:xfrm>
            <a:off x="6129720" y="1675315"/>
            <a:ext cx="63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2"/>
          <p:cNvSpPr/>
          <p:nvPr/>
        </p:nvSpPr>
        <p:spPr>
          <a:xfrm>
            <a:off x="3607949" y="1663292"/>
            <a:ext cx="63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1" name="Google Shape;2181;p2"/>
          <p:cNvGrpSpPr/>
          <p:nvPr/>
        </p:nvGrpSpPr>
        <p:grpSpPr>
          <a:xfrm>
            <a:off x="8497111" y="3874229"/>
            <a:ext cx="208263" cy="934743"/>
            <a:chOff x="8675549" y="3919949"/>
            <a:chExt cx="208263" cy="934743"/>
          </a:xfrm>
        </p:grpSpPr>
        <p:sp>
          <p:nvSpPr>
            <p:cNvPr id="2182" name="Google Shape;2182;p2"/>
            <p:cNvSpPr/>
            <p:nvPr/>
          </p:nvSpPr>
          <p:spPr>
            <a:xfrm rot="10785000">
              <a:off x="8676000" y="3920400"/>
              <a:ext cx="207360" cy="207360"/>
            </a:xfrm>
            <a:prstGeom prst="star4">
              <a:avLst>
                <a:gd name="adj" fmla="val 222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2"/>
            <p:cNvSpPr/>
            <p:nvPr/>
          </p:nvSpPr>
          <p:spPr>
            <a:xfrm rot="10785000">
              <a:off x="8676000" y="4283640"/>
              <a:ext cx="207360" cy="207360"/>
            </a:xfrm>
            <a:prstGeom prst="star4">
              <a:avLst>
                <a:gd name="adj" fmla="val 222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"/>
            <p:cNvSpPr/>
            <p:nvPr/>
          </p:nvSpPr>
          <p:spPr>
            <a:xfrm rot="10785000">
              <a:off x="8676000" y="4646880"/>
              <a:ext cx="207360" cy="207360"/>
            </a:xfrm>
            <a:prstGeom prst="star4">
              <a:avLst>
                <a:gd name="adj" fmla="val 222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5" name="Google Shape;2185;p2"/>
          <p:cNvSpPr/>
          <p:nvPr/>
        </p:nvSpPr>
        <p:spPr>
          <a:xfrm>
            <a:off x="1046967" y="2824292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2000"/>
              <a:buFont typeface="Work Sans"/>
              <a:buNone/>
            </a:pPr>
            <a:r>
              <a:rPr lang="en-US" sz="2000" b="0" strike="noStrike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04.</a:t>
            </a: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p2"/>
          <p:cNvSpPr/>
          <p:nvPr/>
        </p:nvSpPr>
        <p:spPr>
          <a:xfrm>
            <a:off x="3490589" y="2824292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2000"/>
              <a:buFont typeface="Work Sans"/>
              <a:buNone/>
            </a:pPr>
            <a:r>
              <a:rPr lang="en-US" sz="2000" b="0" strike="noStrike" dirty="0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05.</a:t>
            </a: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2"/>
          <p:cNvSpPr/>
          <p:nvPr/>
        </p:nvSpPr>
        <p:spPr>
          <a:xfrm>
            <a:off x="6023880" y="2817235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2000"/>
              <a:buFont typeface="Work Sans"/>
              <a:buNone/>
            </a:pPr>
            <a:r>
              <a:rPr lang="en-US" sz="2000" b="0" strike="noStrike" dirty="0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06.</a:t>
            </a: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2"/>
          <p:cNvSpPr/>
          <p:nvPr/>
        </p:nvSpPr>
        <p:spPr>
          <a:xfrm>
            <a:off x="1050207" y="3272132"/>
            <a:ext cx="2396160" cy="81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nrope ExtraBold"/>
              <a:buNone/>
            </a:pPr>
            <a:r>
              <a:rPr lang="en-US" sz="2000" b="0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Implementation</a:t>
            </a: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2"/>
          <p:cNvSpPr/>
          <p:nvPr/>
        </p:nvSpPr>
        <p:spPr>
          <a:xfrm>
            <a:off x="3493829" y="3272132"/>
            <a:ext cx="2396160" cy="6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nrope ExtraBold"/>
              <a:buNone/>
            </a:pPr>
            <a:r>
              <a:rPr lang="en-US" sz="2000" b="0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Testing and Evaluations</a:t>
            </a: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2"/>
          <p:cNvSpPr/>
          <p:nvPr/>
        </p:nvSpPr>
        <p:spPr>
          <a:xfrm>
            <a:off x="6019200" y="3270007"/>
            <a:ext cx="2396160" cy="7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nrope ExtraBold"/>
              <a:buNone/>
            </a:pPr>
            <a:r>
              <a:rPr lang="en-US" sz="2000" b="0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Conclusion and Future Work</a:t>
            </a: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2"/>
          <p:cNvSpPr/>
          <p:nvPr/>
        </p:nvSpPr>
        <p:spPr>
          <a:xfrm>
            <a:off x="1148487" y="3199772"/>
            <a:ext cx="63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2" name="Google Shape;2192;p2"/>
          <p:cNvSpPr/>
          <p:nvPr/>
        </p:nvSpPr>
        <p:spPr>
          <a:xfrm>
            <a:off x="6126480" y="3221875"/>
            <a:ext cx="63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2"/>
          <p:cNvSpPr/>
          <p:nvPr/>
        </p:nvSpPr>
        <p:spPr>
          <a:xfrm>
            <a:off x="3604709" y="3209492"/>
            <a:ext cx="63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p2"/>
          <p:cNvSpPr txBox="1"/>
          <p:nvPr/>
        </p:nvSpPr>
        <p:spPr>
          <a:xfrm>
            <a:off x="1080389" y="1718155"/>
            <a:ext cx="2396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Context and Objectives​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2"/>
          <p:cNvSpPr txBox="1"/>
          <p:nvPr/>
        </p:nvSpPr>
        <p:spPr>
          <a:xfrm>
            <a:off x="3508920" y="1718155"/>
            <a:ext cx="2396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Background and Related Work​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22"/>
          <p:cNvSpPr txBox="1">
            <a:spLocks noGrp="1"/>
          </p:cNvSpPr>
          <p:nvPr>
            <p:ph type="title" idx="4294967295"/>
          </p:nvPr>
        </p:nvSpPr>
        <p:spPr>
          <a:xfrm>
            <a:off x="720180" y="300853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Configurations Update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(Functionality)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22"/>
          <p:cNvSpPr txBox="1"/>
          <p:nvPr/>
        </p:nvSpPr>
        <p:spPr>
          <a:xfrm>
            <a:off x="1526928" y="2105227"/>
            <a:ext cx="3727119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  </a:t>
            </a: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"behavior": 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&lt;string&gt;,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  </a:t>
            </a: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4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do_not_bother</a:t>
            </a: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&gt;,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  "language": 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&lt;string&gt;,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  </a:t>
            </a: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4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notificationsToFilter</a:t>
            </a: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&lt;string&gt;,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  "</a:t>
            </a:r>
            <a:r>
              <a:rPr lang="en-US" sz="14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&lt;string&gt;,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  </a:t>
            </a: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4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currentDateTime</a:t>
            </a: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&lt;string&gt;,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  </a:t>
            </a: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"updated": 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&gt;,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  </a:t>
            </a: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4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statusMsg</a:t>
            </a:r>
            <a:r>
              <a:rPr lang="en-US" sz="1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&lt;string&gt;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595F7-39FE-8660-C17A-C321303FED3E}"/>
              </a:ext>
            </a:extLst>
          </p:cNvPr>
          <p:cNvSpPr/>
          <p:nvPr/>
        </p:nvSpPr>
        <p:spPr>
          <a:xfrm>
            <a:off x="8304245" y="3102042"/>
            <a:ext cx="279918" cy="1268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71341672-B93F-3F68-B6B1-10994751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534" y="1288946"/>
            <a:ext cx="1929493" cy="3163471"/>
          </a:xfrm>
          <a:prstGeom prst="rect">
            <a:avLst/>
          </a:prstGeom>
        </p:spPr>
      </p:pic>
      <p:pic>
        <p:nvPicPr>
          <p:cNvPr id="8" name="Picture 7" descr="A close up of black text&#10;&#10;Description automatically generated">
            <a:extLst>
              <a:ext uri="{FF2B5EF4-FFF2-40B4-BE49-F238E27FC236}">
                <a16:creationId xmlns:a16="http://schemas.microsoft.com/office/drawing/2014/main" id="{CCAE2A8D-4B31-B389-D7EB-A67DC870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31" y="1130397"/>
            <a:ext cx="1628775" cy="571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8893FB-258D-0FE2-9A1F-773C03A875E2}"/>
              </a:ext>
            </a:extLst>
          </p:cNvPr>
          <p:cNvSpPr/>
          <p:nvPr/>
        </p:nvSpPr>
        <p:spPr>
          <a:xfrm>
            <a:off x="1794077" y="3650730"/>
            <a:ext cx="2165081" cy="464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21"/>
          <p:cNvSpPr txBox="1">
            <a:spLocks noGrp="1"/>
          </p:cNvSpPr>
          <p:nvPr>
            <p:ph type="title" idx="4294967295"/>
          </p:nvPr>
        </p:nvSpPr>
        <p:spPr>
          <a:xfrm>
            <a:off x="719940" y="307263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Notification Summary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(Functionality)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2" name="Google Shape;2612;p21" descr="A screenshot of a computer pr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1602" y="2142566"/>
            <a:ext cx="4906034" cy="2717440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p21"/>
          <p:cNvSpPr txBox="1"/>
          <p:nvPr/>
        </p:nvSpPr>
        <p:spPr>
          <a:xfrm>
            <a:off x="656941" y="3105105"/>
            <a:ext cx="232256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Description of the fields in the JSON file</a:t>
            </a:r>
            <a:endParaRPr dirty="0">
              <a:latin typeface="Work Sans" pitchFamily="2" charset="0"/>
            </a:endParaRPr>
          </a:p>
        </p:txBody>
      </p:sp>
      <p:cxnSp>
        <p:nvCxnSpPr>
          <p:cNvPr id="2614" name="Google Shape;2614;p21"/>
          <p:cNvCxnSpPr>
            <a:cxnSpLocks/>
          </p:cNvCxnSpPr>
          <p:nvPr/>
        </p:nvCxnSpPr>
        <p:spPr>
          <a:xfrm flipV="1">
            <a:off x="3066323" y="3105105"/>
            <a:ext cx="474703" cy="261590"/>
          </a:xfrm>
          <a:prstGeom prst="straightConnector1">
            <a:avLst/>
          </a:prstGeom>
          <a:noFill/>
          <a:ln w="28575" cap="flat" cmpd="sng">
            <a:solidFill>
              <a:srgbClr val="DC303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615" name="Google Shape;2615;p21"/>
          <p:cNvCxnSpPr>
            <a:cxnSpLocks/>
            <a:stCxn id="2616" idx="3"/>
          </p:cNvCxnSpPr>
          <p:nvPr/>
        </p:nvCxnSpPr>
        <p:spPr>
          <a:xfrm>
            <a:off x="3136705" y="4359204"/>
            <a:ext cx="398439" cy="311735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616" name="Google Shape;2616;p21"/>
          <p:cNvSpPr txBox="1"/>
          <p:nvPr/>
        </p:nvSpPr>
        <p:spPr>
          <a:xfrm>
            <a:off x="1472143" y="3882170"/>
            <a:ext cx="166456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Closed tasks, Open tasks, Users vacation to approve</a:t>
            </a:r>
            <a:endParaRPr dirty="0"/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548A075E-90A9-0AF5-64FA-D3D7D76711D7}"/>
              </a:ext>
            </a:extLst>
          </p:cNvPr>
          <p:cNvSpPr/>
          <p:nvPr/>
        </p:nvSpPr>
        <p:spPr>
          <a:xfrm flipV="1">
            <a:off x="3627841" y="2142563"/>
            <a:ext cx="4919796" cy="2717442"/>
          </a:xfrm>
          <a:prstGeom prst="borderCallout2">
            <a:avLst>
              <a:gd name="adj1" fmla="val 88134"/>
              <a:gd name="adj2" fmla="val -1653"/>
              <a:gd name="adj3" fmla="val 92375"/>
              <a:gd name="adj4" fmla="val -5419"/>
              <a:gd name="adj5" fmla="val 111213"/>
              <a:gd name="adj6" fmla="val -3455"/>
            </a:avLst>
          </a:prstGeom>
          <a:noFill/>
          <a:ln>
            <a:solidFill>
              <a:srgbClr val="EC94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330C0F-F675-381F-0E37-683DF359D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85" y="1183387"/>
            <a:ext cx="8210550" cy="590550"/>
          </a:xfrm>
          <a:prstGeom prst="rect">
            <a:avLst/>
          </a:prstGeom>
        </p:spPr>
      </p:pic>
      <p:pic>
        <p:nvPicPr>
          <p:cNvPr id="10" name="Picture 9" descr="A close up of black text&#10;&#10;Description automatically generated">
            <a:extLst>
              <a:ext uri="{FF2B5EF4-FFF2-40B4-BE49-F238E27FC236}">
                <a16:creationId xmlns:a16="http://schemas.microsoft.com/office/drawing/2014/main" id="{58E956AD-8B33-A659-E8A5-E541227FE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85" y="1925081"/>
            <a:ext cx="1628775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23"/>
          <p:cNvSpPr txBox="1">
            <a:spLocks noGrp="1"/>
          </p:cNvSpPr>
          <p:nvPr>
            <p:ph type="title" idx="4294967295"/>
          </p:nvPr>
        </p:nvSpPr>
        <p:spPr>
          <a:xfrm>
            <a:off x="2038320" y="1819440"/>
            <a:ext cx="5144760" cy="162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anrope ExtraBold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Testing and Evaluations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0" name="Google Shape;2630;p23"/>
          <p:cNvSpPr txBox="1">
            <a:spLocks noGrp="1"/>
          </p:cNvSpPr>
          <p:nvPr>
            <p:ph type="title" idx="4294967295"/>
          </p:nvPr>
        </p:nvSpPr>
        <p:spPr>
          <a:xfrm>
            <a:off x="2038320" y="859680"/>
            <a:ext cx="12175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4400"/>
              <a:buFont typeface="Work Sans"/>
              <a:buNone/>
            </a:pPr>
            <a:r>
              <a:rPr lang="en-US" sz="4400" b="0" i="0" u="none" strike="noStrike" cap="none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05.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p23"/>
          <p:cNvSpPr txBox="1">
            <a:spLocks noGrp="1"/>
          </p:cNvSpPr>
          <p:nvPr>
            <p:ph type="subTitle" idx="4294967295"/>
          </p:nvPr>
        </p:nvSpPr>
        <p:spPr>
          <a:xfrm>
            <a:off x="2038320" y="3429720"/>
            <a:ext cx="514476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Assistant evaluations experiments and feedback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23"/>
          <p:cNvSpPr/>
          <p:nvPr/>
        </p:nvSpPr>
        <p:spPr>
          <a:xfrm rot="-5410800">
            <a:off x="1579680" y="4313520"/>
            <a:ext cx="289800" cy="28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p23"/>
          <p:cNvSpPr/>
          <p:nvPr/>
        </p:nvSpPr>
        <p:spPr>
          <a:xfrm>
            <a:off x="2170440" y="1627200"/>
            <a:ext cx="108504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24"/>
          <p:cNvSpPr txBox="1">
            <a:spLocks noGrp="1"/>
          </p:cNvSpPr>
          <p:nvPr>
            <p:ph type="title" idx="4294967295"/>
          </p:nvPr>
        </p:nvSpPr>
        <p:spPr>
          <a:xfrm>
            <a:off x="720180" y="267751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Functionality Testing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p24"/>
          <p:cNvSpPr/>
          <p:nvPr/>
        </p:nvSpPr>
        <p:spPr>
          <a:xfrm flipH="1">
            <a:off x="2409486" y="1329583"/>
            <a:ext cx="4306045" cy="3898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182875" rIns="91425" bIns="182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nrope ExtraBold"/>
              <a:buNone/>
            </a:pPr>
            <a:r>
              <a:rPr lang="en-US" sz="2000" b="0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Tested</a:t>
            </a: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24"/>
          <p:cNvSpPr/>
          <p:nvPr/>
        </p:nvSpPr>
        <p:spPr>
          <a:xfrm flipH="1">
            <a:off x="720180" y="2384721"/>
            <a:ext cx="1609560" cy="520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0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Out-Of-Scope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dirty="0">
                <a:latin typeface="Manrope ExtraBold"/>
                <a:sym typeface="Manrope ExtraBold"/>
              </a:rPr>
              <a:t>Questions</a:t>
            </a:r>
            <a:endParaRPr sz="16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p24"/>
          <p:cNvSpPr/>
          <p:nvPr/>
        </p:nvSpPr>
        <p:spPr>
          <a:xfrm flipH="1">
            <a:off x="1739429" y="3259132"/>
            <a:ext cx="1609560" cy="520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0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Data analysis</a:t>
            </a:r>
            <a:endParaRPr sz="16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p24"/>
          <p:cNvSpPr/>
          <p:nvPr/>
        </p:nvSpPr>
        <p:spPr>
          <a:xfrm flipH="1">
            <a:off x="4834240" y="3254614"/>
            <a:ext cx="1609560" cy="520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0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Notification summaries </a:t>
            </a:r>
            <a:endParaRPr sz="16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4" name="Google Shape;2644;p24"/>
          <p:cNvSpPr/>
          <p:nvPr/>
        </p:nvSpPr>
        <p:spPr>
          <a:xfrm flipH="1">
            <a:off x="6715531" y="2679905"/>
            <a:ext cx="1609560" cy="520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0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History </a:t>
            </a:r>
            <a:endParaRPr sz="16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8" name="Google Shape;2648;p24"/>
          <p:cNvCxnSpPr>
            <a:cxnSpLocks/>
            <a:stCxn id="2639" idx="2"/>
            <a:endCxn id="2641" idx="0"/>
          </p:cNvCxnSpPr>
          <p:nvPr/>
        </p:nvCxnSpPr>
        <p:spPr>
          <a:xfrm rot="5400000">
            <a:off x="2711075" y="533287"/>
            <a:ext cx="665319" cy="30375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9" name="Google Shape;2649;p24"/>
          <p:cNvCxnSpPr>
            <a:cxnSpLocks/>
            <a:stCxn id="2639" idx="2"/>
            <a:endCxn id="2642" idx="0"/>
          </p:cNvCxnSpPr>
          <p:nvPr/>
        </p:nvCxnSpPr>
        <p:spPr>
          <a:xfrm rot="5400000">
            <a:off x="2783494" y="1480118"/>
            <a:ext cx="1539730" cy="2018299"/>
          </a:xfrm>
          <a:prstGeom prst="bentConnector3">
            <a:avLst>
              <a:gd name="adj1" fmla="val 6596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0" name="Google Shape;2650;p24"/>
          <p:cNvCxnSpPr>
            <a:cxnSpLocks/>
            <a:stCxn id="2639" idx="2"/>
            <a:endCxn id="2643" idx="0"/>
          </p:cNvCxnSpPr>
          <p:nvPr/>
        </p:nvCxnSpPr>
        <p:spPr>
          <a:xfrm rot="16200000" flipH="1">
            <a:off x="4333158" y="1948752"/>
            <a:ext cx="1535212" cy="1076512"/>
          </a:xfrm>
          <a:prstGeom prst="bentConnector3">
            <a:avLst>
              <a:gd name="adj1" fmla="val 4807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1" name="Google Shape;2651;p24"/>
          <p:cNvCxnSpPr>
            <a:cxnSpLocks/>
            <a:stCxn id="2639" idx="2"/>
            <a:endCxn id="2644" idx="0"/>
          </p:cNvCxnSpPr>
          <p:nvPr/>
        </p:nvCxnSpPr>
        <p:spPr>
          <a:xfrm rot="16200000" flipH="1">
            <a:off x="5561158" y="720751"/>
            <a:ext cx="960503" cy="295780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" name="Google Shape;2649;p24">
            <a:extLst>
              <a:ext uri="{FF2B5EF4-FFF2-40B4-BE49-F238E27FC236}">
                <a16:creationId xmlns:a16="http://schemas.microsoft.com/office/drawing/2014/main" id="{5315156C-D39C-16D9-6F22-97AEBE85AA32}"/>
              </a:ext>
            </a:extLst>
          </p:cNvPr>
          <p:cNvCxnSpPr>
            <a:cxnSpLocks/>
            <a:stCxn id="2639" idx="2"/>
            <a:endCxn id="8" idx="0"/>
          </p:cNvCxnSpPr>
          <p:nvPr/>
        </p:nvCxnSpPr>
        <p:spPr>
          <a:xfrm rot="5400000">
            <a:off x="3202615" y="2729891"/>
            <a:ext cx="2370382" cy="349405"/>
          </a:xfrm>
          <a:prstGeom prst="bentConnector3">
            <a:avLst>
              <a:gd name="adj1" fmla="val 5663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641;p24">
            <a:extLst>
              <a:ext uri="{FF2B5EF4-FFF2-40B4-BE49-F238E27FC236}">
                <a16:creationId xmlns:a16="http://schemas.microsoft.com/office/drawing/2014/main" id="{2A24B096-9D07-3C5E-43B3-C244DAB1416C}"/>
              </a:ext>
            </a:extLst>
          </p:cNvPr>
          <p:cNvSpPr/>
          <p:nvPr/>
        </p:nvSpPr>
        <p:spPr>
          <a:xfrm flipH="1">
            <a:off x="3408323" y="4089784"/>
            <a:ext cx="1609560" cy="520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0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Configuration changes</a:t>
            </a:r>
            <a:endParaRPr sz="16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>
          <a:extLst>
            <a:ext uri="{FF2B5EF4-FFF2-40B4-BE49-F238E27FC236}">
              <a16:creationId xmlns:a16="http://schemas.microsoft.com/office/drawing/2014/main" id="{B21DAFB5-0ABC-1E06-2A8C-893B79ABF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24">
            <a:extLst>
              <a:ext uri="{FF2B5EF4-FFF2-40B4-BE49-F238E27FC236}">
                <a16:creationId xmlns:a16="http://schemas.microsoft.com/office/drawing/2014/main" id="{AC324831-86EB-25B3-04CB-D336398E50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180" y="267751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Out-Of-Scope Questions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(Functionality Testing</a:t>
            </a:r>
            <a:r>
              <a:rPr lang="en-US" sz="1800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)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28C1A-ACB9-EC33-1315-6DCB85192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11" y="1002460"/>
            <a:ext cx="5610378" cy="3529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390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>
          <a:extLst>
            <a:ext uri="{FF2B5EF4-FFF2-40B4-BE49-F238E27FC236}">
              <a16:creationId xmlns:a16="http://schemas.microsoft.com/office/drawing/2014/main" id="{F76AF206-D47A-5FA9-A795-22F436D59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24">
            <a:extLst>
              <a:ext uri="{FF2B5EF4-FFF2-40B4-BE49-F238E27FC236}">
                <a16:creationId xmlns:a16="http://schemas.microsoft.com/office/drawing/2014/main" id="{E1F299F4-17D4-14FD-67A0-8AD7135934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180" y="267751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Independent Questions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(Functionality Testing</a:t>
            </a:r>
            <a:r>
              <a:rPr lang="en-US" sz="1600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)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72771-CFA3-8BEE-F27A-55B197C0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6" r="118" b="63951"/>
          <a:stretch/>
        </p:blipFill>
        <p:spPr>
          <a:xfrm>
            <a:off x="2199423" y="1038603"/>
            <a:ext cx="5501701" cy="1225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3981E-1308-9F3B-AE3F-91795B8A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579"/>
          <a:stretch/>
        </p:blipFill>
        <p:spPr>
          <a:xfrm>
            <a:off x="2199423" y="2406614"/>
            <a:ext cx="5501702" cy="1351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CA8B2-F840-72FA-2243-409383547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423" y="4043692"/>
            <a:ext cx="5501701" cy="563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1EED94-97FF-A552-455A-1319235CD7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5947"/>
          <a:stretch/>
        </p:blipFill>
        <p:spPr>
          <a:xfrm>
            <a:off x="2199423" y="3900068"/>
            <a:ext cx="5501692" cy="143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F5971D-EA12-B3C2-653E-6D15EE4AC084}"/>
              </a:ext>
            </a:extLst>
          </p:cNvPr>
          <p:cNvSpPr txBox="1"/>
          <p:nvPr/>
        </p:nvSpPr>
        <p:spPr>
          <a:xfrm>
            <a:off x="453081" y="1340520"/>
            <a:ext cx="1664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400" b="1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Configuration changes</a:t>
            </a:r>
            <a:endParaRPr lang="en-US" sz="1400" b="1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7FFB2E-9FE8-92C2-F7B3-C33543425268}"/>
              </a:ext>
            </a:extLst>
          </p:cNvPr>
          <p:cNvSpPr txBox="1"/>
          <p:nvPr/>
        </p:nvSpPr>
        <p:spPr>
          <a:xfrm>
            <a:off x="453081" y="2878973"/>
            <a:ext cx="1664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400" b="1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Data analysis</a:t>
            </a:r>
            <a:endParaRPr lang="en-US" sz="1400" b="1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7C298-969C-0363-58D6-EB4AA9EEA3D7}"/>
              </a:ext>
            </a:extLst>
          </p:cNvPr>
          <p:cNvSpPr txBox="1"/>
          <p:nvPr/>
        </p:nvSpPr>
        <p:spPr>
          <a:xfrm>
            <a:off x="453081" y="3922453"/>
            <a:ext cx="1664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400" b="1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Notification summaries </a:t>
            </a:r>
            <a:endParaRPr lang="en-US" sz="1400" b="1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026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>
          <a:extLst>
            <a:ext uri="{FF2B5EF4-FFF2-40B4-BE49-F238E27FC236}">
              <a16:creationId xmlns:a16="http://schemas.microsoft.com/office/drawing/2014/main" id="{E8AC52FB-2F64-148C-AD1B-C8CD1ED2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24">
            <a:extLst>
              <a:ext uri="{FF2B5EF4-FFF2-40B4-BE49-F238E27FC236}">
                <a16:creationId xmlns:a16="http://schemas.microsoft.com/office/drawing/2014/main" id="{0ABDAE6D-AE73-60EA-FBF7-18073E5D11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180" y="267751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History Testing</a:t>
            </a:r>
            <a:r>
              <a:rPr lang="en-US" sz="3000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(Functionality Testing</a:t>
            </a:r>
            <a:r>
              <a:rPr lang="en-US" sz="1800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)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90786-3600-DE7D-168D-2C7BAA5C2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3" y="1537845"/>
            <a:ext cx="7492373" cy="24563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8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25"/>
          <p:cNvSpPr/>
          <p:nvPr/>
        </p:nvSpPr>
        <p:spPr>
          <a:xfrm>
            <a:off x="704653" y="1328372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25"/>
          <p:cNvSpPr/>
          <p:nvPr/>
        </p:nvSpPr>
        <p:spPr>
          <a:xfrm>
            <a:off x="3508135" y="1328371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2662" name="Google Shape;2662;p25"/>
          <p:cNvSpPr txBox="1">
            <a:spLocks noGrp="1"/>
          </p:cNvSpPr>
          <p:nvPr>
            <p:ph type="title" idx="4294967295"/>
          </p:nvPr>
        </p:nvSpPr>
        <p:spPr>
          <a:xfrm>
            <a:off x="720180" y="271111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Usability Testing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25"/>
          <p:cNvSpPr txBox="1">
            <a:spLocks noGrp="1"/>
          </p:cNvSpPr>
          <p:nvPr>
            <p:ph type="subTitle" idx="4294967295"/>
          </p:nvPr>
        </p:nvSpPr>
        <p:spPr>
          <a:xfrm>
            <a:off x="1635440" y="1170830"/>
            <a:ext cx="2132280" cy="4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18 users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p25"/>
          <p:cNvSpPr txBox="1"/>
          <p:nvPr/>
        </p:nvSpPr>
        <p:spPr>
          <a:xfrm>
            <a:off x="1635440" y="1573172"/>
            <a:ext cx="16475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Consultancy and development backgrounds</a:t>
            </a:r>
            <a:endParaRPr/>
          </a:p>
        </p:txBody>
      </p:sp>
      <p:sp>
        <p:nvSpPr>
          <p:cNvPr id="2665" name="Google Shape;2665;p25"/>
          <p:cNvSpPr txBox="1"/>
          <p:nvPr/>
        </p:nvSpPr>
        <p:spPr>
          <a:xfrm>
            <a:off x="4516424" y="1573172"/>
            <a:ext cx="370572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Via Google Forms, capturing both quantitative ratings and qualitative responses</a:t>
            </a:r>
            <a:endParaRPr/>
          </a:p>
        </p:txBody>
      </p:sp>
      <p:sp>
        <p:nvSpPr>
          <p:cNvPr id="2666" name="Google Shape;2666;p25"/>
          <p:cNvSpPr txBox="1"/>
          <p:nvPr/>
        </p:nvSpPr>
        <p:spPr>
          <a:xfrm>
            <a:off x="4516424" y="1269720"/>
            <a:ext cx="496388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1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5 scenarios and open-end questions</a:t>
            </a:r>
            <a:endParaRPr sz="16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7" name="Google Shape;2667;p25"/>
          <p:cNvGrpSpPr/>
          <p:nvPr/>
        </p:nvGrpSpPr>
        <p:grpSpPr>
          <a:xfrm>
            <a:off x="934384" y="1504110"/>
            <a:ext cx="348378" cy="456363"/>
            <a:chOff x="1749600" y="2800080"/>
            <a:chExt cx="216360" cy="283680"/>
          </a:xfrm>
        </p:grpSpPr>
        <p:sp>
          <p:nvSpPr>
            <p:cNvPr id="2668" name="Google Shape;2668;p25"/>
            <p:cNvSpPr/>
            <p:nvPr/>
          </p:nvSpPr>
          <p:spPr>
            <a:xfrm>
              <a:off x="1809720" y="2851200"/>
              <a:ext cx="97200" cy="32040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25"/>
            <p:cNvSpPr/>
            <p:nvPr/>
          </p:nvSpPr>
          <p:spPr>
            <a:xfrm>
              <a:off x="1749600" y="2800080"/>
              <a:ext cx="216360" cy="283680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25"/>
            <p:cNvSpPr/>
            <p:nvPr/>
          </p:nvSpPr>
          <p:spPr>
            <a:xfrm>
              <a:off x="1785600" y="3047760"/>
              <a:ext cx="11160" cy="35280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25"/>
            <p:cNvSpPr/>
            <p:nvPr/>
          </p:nvSpPr>
          <p:spPr>
            <a:xfrm>
              <a:off x="1919160" y="3047760"/>
              <a:ext cx="11160" cy="35280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2" name="Google Shape;2672;p25"/>
          <p:cNvGrpSpPr/>
          <p:nvPr/>
        </p:nvGrpSpPr>
        <p:grpSpPr>
          <a:xfrm>
            <a:off x="3733482" y="1505730"/>
            <a:ext cx="355295" cy="396829"/>
            <a:chOff x="2662920" y="1337760"/>
            <a:chExt cx="322200" cy="348120"/>
          </a:xfrm>
        </p:grpSpPr>
        <p:sp>
          <p:nvSpPr>
            <p:cNvPr id="2673" name="Google Shape;2673;p25"/>
            <p:cNvSpPr/>
            <p:nvPr/>
          </p:nvSpPr>
          <p:spPr>
            <a:xfrm>
              <a:off x="2662920" y="1337760"/>
              <a:ext cx="260280" cy="348120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25"/>
            <p:cNvSpPr/>
            <p:nvPr/>
          </p:nvSpPr>
          <p:spPr>
            <a:xfrm>
              <a:off x="2663280" y="1337760"/>
              <a:ext cx="164880" cy="282240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25"/>
            <p:cNvSpPr/>
            <p:nvPr/>
          </p:nvSpPr>
          <p:spPr>
            <a:xfrm>
              <a:off x="2717640" y="1572120"/>
              <a:ext cx="151920" cy="10080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25"/>
            <p:cNvSpPr/>
            <p:nvPr/>
          </p:nvSpPr>
          <p:spPr>
            <a:xfrm>
              <a:off x="2788920" y="1634400"/>
              <a:ext cx="80640" cy="10080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25"/>
            <p:cNvSpPr/>
            <p:nvPr/>
          </p:nvSpPr>
          <p:spPr>
            <a:xfrm>
              <a:off x="2717640" y="1546920"/>
              <a:ext cx="151920" cy="9720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25"/>
            <p:cNvSpPr/>
            <p:nvPr/>
          </p:nvSpPr>
          <p:spPr>
            <a:xfrm>
              <a:off x="2717640" y="1521000"/>
              <a:ext cx="151920" cy="10080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25"/>
            <p:cNvSpPr/>
            <p:nvPr/>
          </p:nvSpPr>
          <p:spPr>
            <a:xfrm>
              <a:off x="2717640" y="1495080"/>
              <a:ext cx="151920" cy="10080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25"/>
            <p:cNvSpPr/>
            <p:nvPr/>
          </p:nvSpPr>
          <p:spPr>
            <a:xfrm>
              <a:off x="2782440" y="1400040"/>
              <a:ext cx="15840" cy="15480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25"/>
            <p:cNvSpPr/>
            <p:nvPr/>
          </p:nvSpPr>
          <p:spPr>
            <a:xfrm>
              <a:off x="2943360" y="1337760"/>
              <a:ext cx="41760" cy="347400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2" name="Google Shape;2682;p25"/>
          <p:cNvSpPr txBox="1"/>
          <p:nvPr/>
        </p:nvSpPr>
        <p:spPr>
          <a:xfrm>
            <a:off x="1399518" y="3567901"/>
            <a:ext cx="16887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Accuracy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Time Savings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Productivity</a:t>
            </a:r>
            <a:endParaRPr/>
          </a:p>
        </p:txBody>
      </p:sp>
      <p:sp>
        <p:nvSpPr>
          <p:cNvPr id="2683" name="Google Shape;2683;p25"/>
          <p:cNvSpPr txBox="1"/>
          <p:nvPr/>
        </p:nvSpPr>
        <p:spPr>
          <a:xfrm>
            <a:off x="1282762" y="2831665"/>
            <a:ext cx="1916051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Appreciation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Benefits</a:t>
            </a:r>
            <a:endParaRPr/>
          </a:p>
        </p:txBody>
      </p:sp>
      <p:sp>
        <p:nvSpPr>
          <p:cNvPr id="2684" name="Google Shape;2684;p25"/>
          <p:cNvSpPr/>
          <p:nvPr/>
        </p:nvSpPr>
        <p:spPr>
          <a:xfrm>
            <a:off x="3634848" y="3226191"/>
            <a:ext cx="1483523" cy="586304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Areas for Improvement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5" name="Google Shape;2685;p25"/>
          <p:cNvSpPr txBox="1"/>
          <p:nvPr/>
        </p:nvSpPr>
        <p:spPr>
          <a:xfrm>
            <a:off x="5295203" y="2826866"/>
            <a:ext cx="261896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Speech-to-Text​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task automation</a:t>
            </a: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Event-based reminders​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Refinement​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Readability and Formatting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Navigation</a:t>
            </a:r>
            <a:endParaRPr dirty="0"/>
          </a:p>
        </p:txBody>
      </p:sp>
      <p:sp>
        <p:nvSpPr>
          <p:cNvPr id="2686" name="Google Shape;2686;p25"/>
          <p:cNvSpPr/>
          <p:nvPr/>
        </p:nvSpPr>
        <p:spPr>
          <a:xfrm>
            <a:off x="5045672" y="2831665"/>
            <a:ext cx="148187" cy="1385547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FE8D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7" name="Google Shape;2687;p25"/>
          <p:cNvSpPr/>
          <p:nvPr/>
        </p:nvSpPr>
        <p:spPr>
          <a:xfrm rot="5400000">
            <a:off x="2129804" y="2482761"/>
            <a:ext cx="192719" cy="1827557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rgbClr val="C8DA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p25"/>
          <p:cNvSpPr txBox="1"/>
          <p:nvPr/>
        </p:nvSpPr>
        <p:spPr>
          <a:xfrm>
            <a:off x="3678300" y="1505700"/>
            <a:ext cx="442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</a:t>
            </a:r>
            <a:endParaRPr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26"/>
          <p:cNvSpPr txBox="1">
            <a:spLocks noGrp="1"/>
          </p:cNvSpPr>
          <p:nvPr>
            <p:ph type="title" idx="4294967295"/>
          </p:nvPr>
        </p:nvSpPr>
        <p:spPr>
          <a:xfrm>
            <a:off x="2038320" y="1819440"/>
            <a:ext cx="5144760" cy="162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anrope ExtraBold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Conclusion and Future Work</a:t>
            </a:r>
            <a:endParaRPr sz="5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p26"/>
          <p:cNvSpPr txBox="1">
            <a:spLocks noGrp="1"/>
          </p:cNvSpPr>
          <p:nvPr>
            <p:ph type="title" idx="4294967295"/>
          </p:nvPr>
        </p:nvSpPr>
        <p:spPr>
          <a:xfrm>
            <a:off x="2038320" y="859680"/>
            <a:ext cx="12175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4400"/>
              <a:buFont typeface="Work Sans"/>
              <a:buNone/>
            </a:pPr>
            <a:r>
              <a:rPr lang="en-US" sz="4400" b="0" i="0" u="none" strike="noStrike" cap="none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06.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p26"/>
          <p:cNvSpPr txBox="1">
            <a:spLocks noGrp="1"/>
          </p:cNvSpPr>
          <p:nvPr>
            <p:ph type="subTitle" idx="4294967295"/>
          </p:nvPr>
        </p:nvSpPr>
        <p:spPr>
          <a:xfrm>
            <a:off x="2038320" y="3429720"/>
            <a:ext cx="514476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Conclusion and outline future work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26"/>
          <p:cNvSpPr/>
          <p:nvPr/>
        </p:nvSpPr>
        <p:spPr>
          <a:xfrm rot="-5410800">
            <a:off x="1579680" y="4313520"/>
            <a:ext cx="289800" cy="28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26"/>
          <p:cNvSpPr/>
          <p:nvPr/>
        </p:nvSpPr>
        <p:spPr>
          <a:xfrm>
            <a:off x="2170440" y="1627200"/>
            <a:ext cx="108504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27"/>
          <p:cNvSpPr/>
          <p:nvPr/>
        </p:nvSpPr>
        <p:spPr>
          <a:xfrm>
            <a:off x="5103640" y="1536983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5" name="Google Shape;2705;p27"/>
          <p:cNvSpPr/>
          <p:nvPr/>
        </p:nvSpPr>
        <p:spPr>
          <a:xfrm>
            <a:off x="945448" y="3035998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6" name="Google Shape;2706;p27"/>
          <p:cNvSpPr txBox="1">
            <a:spLocks noGrp="1"/>
          </p:cNvSpPr>
          <p:nvPr>
            <p:ph type="title" idx="4294967295"/>
          </p:nvPr>
        </p:nvSpPr>
        <p:spPr>
          <a:xfrm>
            <a:off x="720180" y="29412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Conclusions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p27"/>
          <p:cNvSpPr txBox="1">
            <a:spLocks noGrp="1"/>
          </p:cNvSpPr>
          <p:nvPr>
            <p:ph type="subTitle" idx="4294967295"/>
          </p:nvPr>
        </p:nvSpPr>
        <p:spPr>
          <a:xfrm>
            <a:off x="1894768" y="1640466"/>
            <a:ext cx="2777055" cy="4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Implemented an Advanced Assistant</a:t>
            </a: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8" name="Google Shape;2708;p27"/>
          <p:cNvSpPr txBox="1">
            <a:spLocks noGrp="1"/>
          </p:cNvSpPr>
          <p:nvPr>
            <p:ph type="subTitle" idx="4294967295"/>
          </p:nvPr>
        </p:nvSpPr>
        <p:spPr>
          <a:xfrm>
            <a:off x="1941207" y="3031498"/>
            <a:ext cx="2777055" cy="8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Structure for Precise and Complex Responses</a:t>
            </a: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Google Shape;2709;p27"/>
          <p:cNvSpPr/>
          <p:nvPr/>
        </p:nvSpPr>
        <p:spPr>
          <a:xfrm>
            <a:off x="5103640" y="3099262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27"/>
          <p:cNvSpPr/>
          <p:nvPr/>
        </p:nvSpPr>
        <p:spPr>
          <a:xfrm>
            <a:off x="893128" y="1536983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27"/>
          <p:cNvSpPr txBox="1"/>
          <p:nvPr/>
        </p:nvSpPr>
        <p:spPr>
          <a:xfrm>
            <a:off x="6041249" y="3272172"/>
            <a:ext cx="2436182" cy="4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Positive Impact and Future Potential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27"/>
          <p:cNvSpPr txBox="1"/>
          <p:nvPr/>
        </p:nvSpPr>
        <p:spPr>
          <a:xfrm>
            <a:off x="6099400" y="1536983"/>
            <a:ext cx="2436182" cy="8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Efficiency in Data Manipulation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3" name="Google Shape;2713;p27"/>
          <p:cNvGrpSpPr/>
          <p:nvPr/>
        </p:nvGrpSpPr>
        <p:grpSpPr>
          <a:xfrm>
            <a:off x="5294499" y="1729402"/>
            <a:ext cx="463261" cy="450379"/>
            <a:chOff x="854280" y="2734560"/>
            <a:chExt cx="376920" cy="335160"/>
          </a:xfrm>
        </p:grpSpPr>
        <p:sp>
          <p:nvSpPr>
            <p:cNvPr id="2714" name="Google Shape;2714;p27"/>
            <p:cNvSpPr/>
            <p:nvPr/>
          </p:nvSpPr>
          <p:spPr>
            <a:xfrm>
              <a:off x="896400" y="2905560"/>
              <a:ext cx="47160" cy="16560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27"/>
            <p:cNvSpPr/>
            <p:nvPr/>
          </p:nvSpPr>
          <p:spPr>
            <a:xfrm>
              <a:off x="878400" y="3017520"/>
              <a:ext cx="11160" cy="52200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27"/>
            <p:cNvSpPr/>
            <p:nvPr/>
          </p:nvSpPr>
          <p:spPr>
            <a:xfrm>
              <a:off x="854280" y="2876040"/>
              <a:ext cx="219240" cy="193680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27"/>
            <p:cNvSpPr/>
            <p:nvPr/>
          </p:nvSpPr>
          <p:spPr>
            <a:xfrm>
              <a:off x="1008000" y="2734560"/>
              <a:ext cx="223200" cy="187920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27"/>
            <p:cNvSpPr/>
            <p:nvPr/>
          </p:nvSpPr>
          <p:spPr>
            <a:xfrm>
              <a:off x="1037160" y="2769840"/>
              <a:ext cx="164880" cy="105480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9" name="Google Shape;2719;p27"/>
          <p:cNvGrpSpPr/>
          <p:nvPr/>
        </p:nvGrpSpPr>
        <p:grpSpPr>
          <a:xfrm>
            <a:off x="5298946" y="3305562"/>
            <a:ext cx="417228" cy="421380"/>
            <a:chOff x="2477160" y="3662640"/>
            <a:chExt cx="357480" cy="354600"/>
          </a:xfrm>
        </p:grpSpPr>
        <p:sp>
          <p:nvSpPr>
            <p:cNvPr id="2720" name="Google Shape;2720;p27"/>
            <p:cNvSpPr/>
            <p:nvPr/>
          </p:nvSpPr>
          <p:spPr>
            <a:xfrm>
              <a:off x="2578680" y="3768120"/>
              <a:ext cx="37440" cy="59400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27"/>
            <p:cNvSpPr/>
            <p:nvPr/>
          </p:nvSpPr>
          <p:spPr>
            <a:xfrm>
              <a:off x="2695320" y="3768120"/>
              <a:ext cx="37440" cy="59400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27"/>
            <p:cNvSpPr/>
            <p:nvPr/>
          </p:nvSpPr>
          <p:spPr>
            <a:xfrm>
              <a:off x="2477160" y="3662640"/>
              <a:ext cx="297720" cy="296280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27"/>
            <p:cNvSpPr/>
            <p:nvPr/>
          </p:nvSpPr>
          <p:spPr>
            <a:xfrm>
              <a:off x="2536200" y="3720600"/>
              <a:ext cx="298440" cy="296640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27"/>
            <p:cNvSpPr/>
            <p:nvPr/>
          </p:nvSpPr>
          <p:spPr>
            <a:xfrm>
              <a:off x="2550240" y="3857040"/>
              <a:ext cx="210960" cy="98640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5" name="Google Shape;2725;p27"/>
          <p:cNvSpPr/>
          <p:nvPr/>
        </p:nvSpPr>
        <p:spPr>
          <a:xfrm>
            <a:off x="1130412" y="3223917"/>
            <a:ext cx="463275" cy="440255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6" name="Google Shape;2726;p27"/>
          <p:cNvGrpSpPr/>
          <p:nvPr/>
        </p:nvGrpSpPr>
        <p:grpSpPr>
          <a:xfrm>
            <a:off x="1088434" y="1736273"/>
            <a:ext cx="428999" cy="421380"/>
            <a:chOff x="3950280" y="3639240"/>
            <a:chExt cx="369360" cy="353520"/>
          </a:xfrm>
        </p:grpSpPr>
        <p:sp>
          <p:nvSpPr>
            <p:cNvPr id="2727" name="Google Shape;2727;p27"/>
            <p:cNvSpPr/>
            <p:nvPr/>
          </p:nvSpPr>
          <p:spPr>
            <a:xfrm>
              <a:off x="4040640" y="3700080"/>
              <a:ext cx="99360" cy="28080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27"/>
            <p:cNvSpPr/>
            <p:nvPr/>
          </p:nvSpPr>
          <p:spPr>
            <a:xfrm>
              <a:off x="3950280" y="3639240"/>
              <a:ext cx="369360" cy="353520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27"/>
            <p:cNvSpPr/>
            <p:nvPr/>
          </p:nvSpPr>
          <p:spPr>
            <a:xfrm>
              <a:off x="4098240" y="3669480"/>
              <a:ext cx="100800" cy="195480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27"/>
            <p:cNvSpPr/>
            <p:nvPr/>
          </p:nvSpPr>
          <p:spPr>
            <a:xfrm>
              <a:off x="3981960" y="3668040"/>
              <a:ext cx="102960" cy="197640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3"/>
          <p:cNvSpPr txBox="1">
            <a:spLocks noGrp="1"/>
          </p:cNvSpPr>
          <p:nvPr>
            <p:ph type="title" idx="4294967295"/>
          </p:nvPr>
        </p:nvSpPr>
        <p:spPr>
          <a:xfrm>
            <a:off x="2038320" y="1819440"/>
            <a:ext cx="5144760" cy="162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anrope ExtraBold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Context and Objectives</a:t>
            </a:r>
            <a:endParaRPr sz="5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p3"/>
          <p:cNvSpPr txBox="1">
            <a:spLocks noGrp="1"/>
          </p:cNvSpPr>
          <p:nvPr>
            <p:ph type="title" idx="4294967295"/>
          </p:nvPr>
        </p:nvSpPr>
        <p:spPr>
          <a:xfrm>
            <a:off x="2038320" y="859680"/>
            <a:ext cx="12175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4400"/>
              <a:buFont typeface="Work Sans"/>
              <a:buNone/>
            </a:pPr>
            <a:r>
              <a:rPr lang="en-US" sz="4400" b="0" i="0" u="none" strike="noStrike" cap="none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01.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3"/>
          <p:cNvSpPr/>
          <p:nvPr/>
        </p:nvSpPr>
        <p:spPr>
          <a:xfrm rot="-5410800">
            <a:off x="1579680" y="4313520"/>
            <a:ext cx="289800" cy="28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3"/>
          <p:cNvSpPr/>
          <p:nvPr/>
        </p:nvSpPr>
        <p:spPr>
          <a:xfrm>
            <a:off x="2170440" y="1627200"/>
            <a:ext cx="108504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3"/>
          <p:cNvSpPr txBox="1"/>
          <p:nvPr/>
        </p:nvSpPr>
        <p:spPr>
          <a:xfrm>
            <a:off x="2038320" y="3441600"/>
            <a:ext cx="52538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lang="en-US" sz="18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Introduces the context, motivation, objectives, and contributions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28"/>
          <p:cNvSpPr txBox="1">
            <a:spLocks noGrp="1"/>
          </p:cNvSpPr>
          <p:nvPr>
            <p:ph type="title" idx="4294967295"/>
          </p:nvPr>
        </p:nvSpPr>
        <p:spPr>
          <a:xfrm>
            <a:off x="720180" y="2535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Future Work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7" name="Google Shape;2737;p28"/>
          <p:cNvSpPr/>
          <p:nvPr/>
        </p:nvSpPr>
        <p:spPr>
          <a:xfrm>
            <a:off x="1219001" y="1141381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</a:pPr>
            <a:r>
              <a:rPr lang="en-US" sz="2000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sz="2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8" name="Google Shape;2738;p28"/>
          <p:cNvSpPr/>
          <p:nvPr/>
        </p:nvSpPr>
        <p:spPr>
          <a:xfrm>
            <a:off x="1219001" y="2228941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</a:pPr>
            <a:r>
              <a:rPr lang="en-US" sz="2000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sz="2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Google Shape;2739;p28"/>
          <p:cNvSpPr/>
          <p:nvPr/>
        </p:nvSpPr>
        <p:spPr>
          <a:xfrm>
            <a:off x="1219001" y="3322621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</a:pPr>
            <a:r>
              <a:rPr lang="en-US" sz="2000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sz="2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0" name="Google Shape;2740;p28"/>
          <p:cNvSpPr/>
          <p:nvPr/>
        </p:nvSpPr>
        <p:spPr>
          <a:xfrm>
            <a:off x="2369921" y="1141381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1" name="Google Shape;2741;p28"/>
          <p:cNvSpPr/>
          <p:nvPr/>
        </p:nvSpPr>
        <p:spPr>
          <a:xfrm>
            <a:off x="2369921" y="2228941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2" name="Google Shape;2742;p28"/>
          <p:cNvSpPr/>
          <p:nvPr/>
        </p:nvSpPr>
        <p:spPr>
          <a:xfrm>
            <a:off x="2369921" y="3322621"/>
            <a:ext cx="807840" cy="807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3" name="Google Shape;2743;p28"/>
          <p:cNvSpPr/>
          <p:nvPr/>
        </p:nvSpPr>
        <p:spPr>
          <a:xfrm>
            <a:off x="2027201" y="1545301"/>
            <a:ext cx="3427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4" name="Google Shape;2744;p28"/>
          <p:cNvSpPr/>
          <p:nvPr/>
        </p:nvSpPr>
        <p:spPr>
          <a:xfrm>
            <a:off x="2027201" y="2632861"/>
            <a:ext cx="3427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28"/>
          <p:cNvSpPr/>
          <p:nvPr/>
        </p:nvSpPr>
        <p:spPr>
          <a:xfrm>
            <a:off x="2026841" y="3726541"/>
            <a:ext cx="3427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6" name="Google Shape;2746;p28"/>
          <p:cNvGrpSpPr/>
          <p:nvPr/>
        </p:nvGrpSpPr>
        <p:grpSpPr>
          <a:xfrm>
            <a:off x="2566481" y="3519181"/>
            <a:ext cx="414720" cy="414720"/>
            <a:chOff x="2626200" y="3755880"/>
            <a:chExt cx="414720" cy="414720"/>
          </a:xfrm>
        </p:grpSpPr>
        <p:sp>
          <p:nvSpPr>
            <p:cNvPr id="2747" name="Google Shape;2747;p28"/>
            <p:cNvSpPr/>
            <p:nvPr/>
          </p:nvSpPr>
          <p:spPr>
            <a:xfrm>
              <a:off x="2656080" y="3785760"/>
              <a:ext cx="355320" cy="354960"/>
            </a:xfrm>
            <a:custGeom>
              <a:avLst/>
              <a:gdLst/>
              <a:ahLst/>
              <a:cxnLst/>
              <a:rect l="l" t="t" r="r" b="b"/>
              <a:pathLst>
                <a:path w="988" h="987" extrusionOk="0">
                  <a:moveTo>
                    <a:pt x="557" y="0"/>
                  </a:moveTo>
                  <a:lnTo>
                    <a:pt x="431" y="0"/>
                  </a:lnTo>
                  <a:cubicBezTo>
                    <a:pt x="412" y="0"/>
                    <a:pt x="396" y="15"/>
                    <a:pt x="396" y="34"/>
                  </a:cubicBezTo>
                  <a:lnTo>
                    <a:pt x="396" y="100"/>
                  </a:lnTo>
                  <a:lnTo>
                    <a:pt x="352" y="100"/>
                  </a:lnTo>
                  <a:cubicBezTo>
                    <a:pt x="334" y="100"/>
                    <a:pt x="318" y="115"/>
                    <a:pt x="318" y="134"/>
                  </a:cubicBezTo>
                  <a:lnTo>
                    <a:pt x="318" y="225"/>
                  </a:lnTo>
                  <a:lnTo>
                    <a:pt x="257" y="225"/>
                  </a:lnTo>
                  <a:cubicBezTo>
                    <a:pt x="238" y="225"/>
                    <a:pt x="223" y="240"/>
                    <a:pt x="223" y="259"/>
                  </a:cubicBezTo>
                  <a:lnTo>
                    <a:pt x="223" y="317"/>
                  </a:lnTo>
                  <a:lnTo>
                    <a:pt x="135" y="317"/>
                  </a:lnTo>
                  <a:cubicBezTo>
                    <a:pt x="115" y="317"/>
                    <a:pt x="100" y="332"/>
                    <a:pt x="100" y="352"/>
                  </a:cubicBezTo>
                  <a:lnTo>
                    <a:pt x="100" y="395"/>
                  </a:lnTo>
                  <a:lnTo>
                    <a:pt x="35" y="395"/>
                  </a:lnTo>
                  <a:cubicBezTo>
                    <a:pt x="15" y="395"/>
                    <a:pt x="0" y="412"/>
                    <a:pt x="0" y="430"/>
                  </a:cubicBezTo>
                  <a:lnTo>
                    <a:pt x="0" y="557"/>
                  </a:lnTo>
                  <a:cubicBezTo>
                    <a:pt x="0" y="575"/>
                    <a:pt x="15" y="591"/>
                    <a:pt x="35" y="591"/>
                  </a:cubicBezTo>
                  <a:lnTo>
                    <a:pt x="100" y="591"/>
                  </a:lnTo>
                  <a:lnTo>
                    <a:pt x="100" y="635"/>
                  </a:lnTo>
                  <a:cubicBezTo>
                    <a:pt x="100" y="653"/>
                    <a:pt x="115" y="669"/>
                    <a:pt x="135" y="669"/>
                  </a:cubicBezTo>
                  <a:lnTo>
                    <a:pt x="223" y="669"/>
                  </a:lnTo>
                  <a:lnTo>
                    <a:pt x="223" y="727"/>
                  </a:lnTo>
                  <a:cubicBezTo>
                    <a:pt x="223" y="747"/>
                    <a:pt x="238" y="762"/>
                    <a:pt x="257" y="762"/>
                  </a:cubicBezTo>
                  <a:lnTo>
                    <a:pt x="318" y="762"/>
                  </a:lnTo>
                  <a:lnTo>
                    <a:pt x="318" y="852"/>
                  </a:lnTo>
                  <a:cubicBezTo>
                    <a:pt x="318" y="872"/>
                    <a:pt x="334" y="887"/>
                    <a:pt x="352" y="887"/>
                  </a:cubicBezTo>
                  <a:lnTo>
                    <a:pt x="396" y="887"/>
                  </a:lnTo>
                  <a:lnTo>
                    <a:pt x="396" y="952"/>
                  </a:lnTo>
                  <a:cubicBezTo>
                    <a:pt x="396" y="972"/>
                    <a:pt x="412" y="987"/>
                    <a:pt x="431" y="987"/>
                  </a:cubicBezTo>
                  <a:lnTo>
                    <a:pt x="557" y="987"/>
                  </a:lnTo>
                  <a:cubicBezTo>
                    <a:pt x="576" y="987"/>
                    <a:pt x="592" y="972"/>
                    <a:pt x="592" y="952"/>
                  </a:cubicBezTo>
                  <a:lnTo>
                    <a:pt x="592" y="887"/>
                  </a:lnTo>
                  <a:lnTo>
                    <a:pt x="635" y="887"/>
                  </a:lnTo>
                  <a:cubicBezTo>
                    <a:pt x="654" y="887"/>
                    <a:pt x="670" y="872"/>
                    <a:pt x="670" y="852"/>
                  </a:cubicBezTo>
                  <a:lnTo>
                    <a:pt x="670" y="762"/>
                  </a:lnTo>
                  <a:lnTo>
                    <a:pt x="731" y="762"/>
                  </a:lnTo>
                  <a:cubicBezTo>
                    <a:pt x="750" y="762"/>
                    <a:pt x="765" y="747"/>
                    <a:pt x="765" y="727"/>
                  </a:cubicBezTo>
                  <a:lnTo>
                    <a:pt x="765" y="669"/>
                  </a:lnTo>
                  <a:lnTo>
                    <a:pt x="853" y="669"/>
                  </a:lnTo>
                  <a:cubicBezTo>
                    <a:pt x="872" y="669"/>
                    <a:pt x="887" y="653"/>
                    <a:pt x="887" y="635"/>
                  </a:cubicBezTo>
                  <a:lnTo>
                    <a:pt x="887" y="591"/>
                  </a:lnTo>
                  <a:lnTo>
                    <a:pt x="953" y="591"/>
                  </a:lnTo>
                  <a:cubicBezTo>
                    <a:pt x="973" y="591"/>
                    <a:pt x="988" y="575"/>
                    <a:pt x="988" y="557"/>
                  </a:cubicBezTo>
                  <a:lnTo>
                    <a:pt x="988" y="430"/>
                  </a:lnTo>
                  <a:cubicBezTo>
                    <a:pt x="988" y="412"/>
                    <a:pt x="973" y="395"/>
                    <a:pt x="953" y="395"/>
                  </a:cubicBezTo>
                  <a:lnTo>
                    <a:pt x="887" y="395"/>
                  </a:lnTo>
                  <a:lnTo>
                    <a:pt x="887" y="352"/>
                  </a:lnTo>
                  <a:cubicBezTo>
                    <a:pt x="887" y="332"/>
                    <a:pt x="872" y="317"/>
                    <a:pt x="853" y="317"/>
                  </a:cubicBezTo>
                  <a:lnTo>
                    <a:pt x="765" y="317"/>
                  </a:lnTo>
                  <a:lnTo>
                    <a:pt x="765" y="259"/>
                  </a:lnTo>
                  <a:cubicBezTo>
                    <a:pt x="765" y="240"/>
                    <a:pt x="750" y="225"/>
                    <a:pt x="731" y="225"/>
                  </a:cubicBezTo>
                  <a:lnTo>
                    <a:pt x="670" y="225"/>
                  </a:lnTo>
                  <a:lnTo>
                    <a:pt x="670" y="134"/>
                  </a:lnTo>
                  <a:cubicBezTo>
                    <a:pt x="670" y="115"/>
                    <a:pt x="654" y="100"/>
                    <a:pt x="635" y="100"/>
                  </a:cubicBezTo>
                  <a:lnTo>
                    <a:pt x="592" y="100"/>
                  </a:lnTo>
                  <a:lnTo>
                    <a:pt x="592" y="34"/>
                  </a:lnTo>
                  <a:cubicBezTo>
                    <a:pt x="592" y="15"/>
                    <a:pt x="576" y="0"/>
                    <a:pt x="557" y="0"/>
                  </a:cubicBezTo>
                  <a:moveTo>
                    <a:pt x="430" y="34"/>
                  </a:moveTo>
                  <a:cubicBezTo>
                    <a:pt x="430" y="34"/>
                    <a:pt x="430" y="33"/>
                    <a:pt x="431" y="33"/>
                  </a:cubicBezTo>
                  <a:lnTo>
                    <a:pt x="557" y="33"/>
                  </a:lnTo>
                  <a:cubicBezTo>
                    <a:pt x="558" y="33"/>
                    <a:pt x="558" y="34"/>
                    <a:pt x="558" y="34"/>
                  </a:cubicBezTo>
                  <a:lnTo>
                    <a:pt x="558" y="141"/>
                  </a:lnTo>
                  <a:lnTo>
                    <a:pt x="557" y="141"/>
                  </a:lnTo>
                  <a:lnTo>
                    <a:pt x="431" y="141"/>
                  </a:lnTo>
                  <a:cubicBezTo>
                    <a:pt x="430" y="141"/>
                    <a:pt x="430" y="141"/>
                    <a:pt x="430" y="141"/>
                  </a:cubicBezTo>
                  <a:lnTo>
                    <a:pt x="430" y="34"/>
                  </a:lnTo>
                  <a:moveTo>
                    <a:pt x="256" y="259"/>
                  </a:moveTo>
                  <a:lnTo>
                    <a:pt x="257" y="258"/>
                  </a:lnTo>
                  <a:lnTo>
                    <a:pt x="371" y="258"/>
                  </a:lnTo>
                  <a:lnTo>
                    <a:pt x="371" y="259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257" y="373"/>
                  </a:lnTo>
                  <a:lnTo>
                    <a:pt x="256" y="373"/>
                  </a:lnTo>
                  <a:lnTo>
                    <a:pt x="256" y="259"/>
                  </a:lnTo>
                  <a:moveTo>
                    <a:pt x="405" y="373"/>
                  </a:moveTo>
                  <a:lnTo>
                    <a:pt x="405" y="312"/>
                  </a:lnTo>
                  <a:lnTo>
                    <a:pt x="583" y="312"/>
                  </a:lnTo>
                  <a:lnTo>
                    <a:pt x="583" y="373"/>
                  </a:lnTo>
                  <a:cubicBezTo>
                    <a:pt x="583" y="392"/>
                    <a:pt x="598" y="407"/>
                    <a:pt x="617" y="407"/>
                  </a:cubicBezTo>
                  <a:lnTo>
                    <a:pt x="676" y="407"/>
                  </a:lnTo>
                  <a:lnTo>
                    <a:pt x="676" y="579"/>
                  </a:lnTo>
                  <a:lnTo>
                    <a:pt x="617" y="579"/>
                  </a:lnTo>
                  <a:cubicBezTo>
                    <a:pt x="598" y="579"/>
                    <a:pt x="583" y="594"/>
                    <a:pt x="583" y="614"/>
                  </a:cubicBezTo>
                  <a:lnTo>
                    <a:pt x="583" y="675"/>
                  </a:lnTo>
                  <a:lnTo>
                    <a:pt x="405" y="675"/>
                  </a:lnTo>
                  <a:lnTo>
                    <a:pt x="405" y="614"/>
                  </a:lnTo>
                  <a:cubicBezTo>
                    <a:pt x="405" y="594"/>
                    <a:pt x="390" y="579"/>
                    <a:pt x="371" y="579"/>
                  </a:cubicBezTo>
                  <a:lnTo>
                    <a:pt x="312" y="579"/>
                  </a:lnTo>
                  <a:lnTo>
                    <a:pt x="312" y="407"/>
                  </a:lnTo>
                  <a:lnTo>
                    <a:pt x="371" y="407"/>
                  </a:lnTo>
                  <a:cubicBezTo>
                    <a:pt x="390" y="407"/>
                    <a:pt x="405" y="392"/>
                    <a:pt x="405" y="373"/>
                  </a:cubicBezTo>
                  <a:moveTo>
                    <a:pt x="34" y="557"/>
                  </a:moveTo>
                  <a:lnTo>
                    <a:pt x="34" y="430"/>
                  </a:lnTo>
                  <a:cubicBezTo>
                    <a:pt x="34" y="429"/>
                    <a:pt x="34" y="429"/>
                    <a:pt x="35" y="429"/>
                  </a:cubicBezTo>
                  <a:lnTo>
                    <a:pt x="141" y="429"/>
                  </a:lnTo>
                  <a:cubicBezTo>
                    <a:pt x="142" y="429"/>
                    <a:pt x="142" y="429"/>
                    <a:pt x="142" y="430"/>
                  </a:cubicBezTo>
                  <a:lnTo>
                    <a:pt x="142" y="557"/>
                  </a:lnTo>
                  <a:lnTo>
                    <a:pt x="141" y="557"/>
                  </a:lnTo>
                  <a:lnTo>
                    <a:pt x="35" y="557"/>
                  </a:lnTo>
                  <a:cubicBezTo>
                    <a:pt x="34" y="557"/>
                    <a:pt x="34" y="557"/>
                    <a:pt x="34" y="557"/>
                  </a:cubicBezTo>
                  <a:moveTo>
                    <a:pt x="135" y="635"/>
                  </a:moveTo>
                  <a:cubicBezTo>
                    <a:pt x="134" y="635"/>
                    <a:pt x="134" y="635"/>
                    <a:pt x="134" y="635"/>
                  </a:cubicBezTo>
                  <a:lnTo>
                    <a:pt x="134" y="591"/>
                  </a:lnTo>
                  <a:lnTo>
                    <a:pt x="141" y="591"/>
                  </a:lnTo>
                  <a:cubicBezTo>
                    <a:pt x="161" y="591"/>
                    <a:pt x="176" y="575"/>
                    <a:pt x="176" y="557"/>
                  </a:cubicBezTo>
                  <a:lnTo>
                    <a:pt x="176" y="430"/>
                  </a:lnTo>
                  <a:cubicBezTo>
                    <a:pt x="176" y="412"/>
                    <a:pt x="161" y="395"/>
                    <a:pt x="141" y="395"/>
                  </a:cubicBezTo>
                  <a:lnTo>
                    <a:pt x="134" y="395"/>
                  </a:lnTo>
                  <a:lnTo>
                    <a:pt x="134" y="352"/>
                  </a:lnTo>
                  <a:cubicBezTo>
                    <a:pt x="134" y="351"/>
                    <a:pt x="134" y="351"/>
                    <a:pt x="135" y="351"/>
                  </a:cubicBezTo>
                  <a:lnTo>
                    <a:pt x="223" y="351"/>
                  </a:lnTo>
                  <a:lnTo>
                    <a:pt x="223" y="373"/>
                  </a:lnTo>
                  <a:cubicBezTo>
                    <a:pt x="223" y="392"/>
                    <a:pt x="238" y="407"/>
                    <a:pt x="257" y="407"/>
                  </a:cubicBezTo>
                  <a:lnTo>
                    <a:pt x="279" y="407"/>
                  </a:lnTo>
                  <a:lnTo>
                    <a:pt x="279" y="579"/>
                  </a:lnTo>
                  <a:lnTo>
                    <a:pt x="257" y="579"/>
                  </a:lnTo>
                  <a:cubicBezTo>
                    <a:pt x="238" y="579"/>
                    <a:pt x="223" y="594"/>
                    <a:pt x="223" y="614"/>
                  </a:cubicBezTo>
                  <a:lnTo>
                    <a:pt x="223" y="635"/>
                  </a:lnTo>
                  <a:lnTo>
                    <a:pt x="135" y="635"/>
                  </a:lnTo>
                  <a:moveTo>
                    <a:pt x="256" y="727"/>
                  </a:moveTo>
                  <a:lnTo>
                    <a:pt x="256" y="614"/>
                  </a:lnTo>
                  <a:cubicBezTo>
                    <a:pt x="256" y="613"/>
                    <a:pt x="257" y="613"/>
                    <a:pt x="257" y="613"/>
                  </a:cubicBezTo>
                  <a:lnTo>
                    <a:pt x="371" y="613"/>
                  </a:lnTo>
                  <a:lnTo>
                    <a:pt x="371" y="614"/>
                  </a:lnTo>
                  <a:lnTo>
                    <a:pt x="371" y="727"/>
                  </a:lnTo>
                  <a:cubicBezTo>
                    <a:pt x="371" y="728"/>
                    <a:pt x="371" y="728"/>
                    <a:pt x="371" y="728"/>
                  </a:cubicBezTo>
                  <a:lnTo>
                    <a:pt x="257" y="728"/>
                  </a:lnTo>
                  <a:cubicBezTo>
                    <a:pt x="257" y="728"/>
                    <a:pt x="256" y="728"/>
                    <a:pt x="256" y="727"/>
                  </a:cubicBezTo>
                  <a:moveTo>
                    <a:pt x="558" y="952"/>
                  </a:moveTo>
                  <a:cubicBezTo>
                    <a:pt x="558" y="953"/>
                    <a:pt x="558" y="953"/>
                    <a:pt x="557" y="953"/>
                  </a:cubicBezTo>
                  <a:lnTo>
                    <a:pt x="431" y="953"/>
                  </a:lnTo>
                  <a:cubicBezTo>
                    <a:pt x="430" y="953"/>
                    <a:pt x="430" y="953"/>
                    <a:pt x="430" y="952"/>
                  </a:cubicBezTo>
                  <a:lnTo>
                    <a:pt x="430" y="846"/>
                  </a:lnTo>
                  <a:cubicBezTo>
                    <a:pt x="430" y="846"/>
                    <a:pt x="430" y="844"/>
                    <a:pt x="431" y="844"/>
                  </a:cubicBezTo>
                  <a:lnTo>
                    <a:pt x="557" y="844"/>
                  </a:lnTo>
                  <a:cubicBezTo>
                    <a:pt x="558" y="844"/>
                    <a:pt x="558" y="846"/>
                    <a:pt x="558" y="846"/>
                  </a:cubicBezTo>
                  <a:lnTo>
                    <a:pt x="558" y="952"/>
                  </a:lnTo>
                  <a:moveTo>
                    <a:pt x="636" y="852"/>
                  </a:moveTo>
                  <a:cubicBezTo>
                    <a:pt x="636" y="853"/>
                    <a:pt x="636" y="853"/>
                    <a:pt x="635" y="853"/>
                  </a:cubicBezTo>
                  <a:lnTo>
                    <a:pt x="592" y="853"/>
                  </a:lnTo>
                  <a:lnTo>
                    <a:pt x="592" y="846"/>
                  </a:lnTo>
                  <a:cubicBezTo>
                    <a:pt x="592" y="827"/>
                    <a:pt x="576" y="810"/>
                    <a:pt x="557" y="810"/>
                  </a:cubicBezTo>
                  <a:lnTo>
                    <a:pt x="431" y="810"/>
                  </a:lnTo>
                  <a:cubicBezTo>
                    <a:pt x="412" y="810"/>
                    <a:pt x="396" y="827"/>
                    <a:pt x="396" y="846"/>
                  </a:cubicBezTo>
                  <a:lnTo>
                    <a:pt x="396" y="853"/>
                  </a:lnTo>
                  <a:lnTo>
                    <a:pt x="352" y="853"/>
                  </a:lnTo>
                  <a:lnTo>
                    <a:pt x="352" y="852"/>
                  </a:lnTo>
                  <a:lnTo>
                    <a:pt x="352" y="762"/>
                  </a:lnTo>
                  <a:lnTo>
                    <a:pt x="371" y="762"/>
                  </a:lnTo>
                  <a:cubicBezTo>
                    <a:pt x="390" y="762"/>
                    <a:pt x="405" y="747"/>
                    <a:pt x="405" y="727"/>
                  </a:cubicBezTo>
                  <a:lnTo>
                    <a:pt x="405" y="709"/>
                  </a:lnTo>
                  <a:lnTo>
                    <a:pt x="583" y="709"/>
                  </a:lnTo>
                  <a:lnTo>
                    <a:pt x="583" y="727"/>
                  </a:lnTo>
                  <a:cubicBezTo>
                    <a:pt x="583" y="747"/>
                    <a:pt x="598" y="762"/>
                    <a:pt x="617" y="762"/>
                  </a:cubicBezTo>
                  <a:lnTo>
                    <a:pt x="636" y="762"/>
                  </a:lnTo>
                  <a:lnTo>
                    <a:pt x="636" y="852"/>
                  </a:lnTo>
                  <a:moveTo>
                    <a:pt x="732" y="727"/>
                  </a:moveTo>
                  <a:cubicBezTo>
                    <a:pt x="732" y="728"/>
                    <a:pt x="731" y="728"/>
                    <a:pt x="731" y="728"/>
                  </a:cubicBezTo>
                  <a:lnTo>
                    <a:pt x="617" y="728"/>
                  </a:lnTo>
                  <a:cubicBezTo>
                    <a:pt x="617" y="728"/>
                    <a:pt x="616" y="728"/>
                    <a:pt x="616" y="727"/>
                  </a:cubicBezTo>
                  <a:lnTo>
                    <a:pt x="616" y="614"/>
                  </a:lnTo>
                  <a:cubicBezTo>
                    <a:pt x="616" y="613"/>
                    <a:pt x="617" y="613"/>
                    <a:pt x="617" y="613"/>
                  </a:cubicBezTo>
                  <a:lnTo>
                    <a:pt x="731" y="613"/>
                  </a:lnTo>
                  <a:cubicBezTo>
                    <a:pt x="731" y="613"/>
                    <a:pt x="732" y="613"/>
                    <a:pt x="732" y="614"/>
                  </a:cubicBezTo>
                  <a:lnTo>
                    <a:pt x="732" y="727"/>
                  </a:lnTo>
                  <a:moveTo>
                    <a:pt x="954" y="430"/>
                  </a:moveTo>
                  <a:lnTo>
                    <a:pt x="954" y="557"/>
                  </a:lnTo>
                  <a:lnTo>
                    <a:pt x="953" y="557"/>
                  </a:lnTo>
                  <a:lnTo>
                    <a:pt x="847" y="557"/>
                  </a:lnTo>
                  <a:cubicBezTo>
                    <a:pt x="846" y="557"/>
                    <a:pt x="846" y="557"/>
                    <a:pt x="846" y="557"/>
                  </a:cubicBezTo>
                  <a:lnTo>
                    <a:pt x="846" y="430"/>
                  </a:lnTo>
                  <a:cubicBezTo>
                    <a:pt x="846" y="430"/>
                    <a:pt x="846" y="429"/>
                    <a:pt x="847" y="429"/>
                  </a:cubicBezTo>
                  <a:lnTo>
                    <a:pt x="953" y="429"/>
                  </a:lnTo>
                  <a:cubicBezTo>
                    <a:pt x="954" y="429"/>
                    <a:pt x="954" y="429"/>
                    <a:pt x="954" y="430"/>
                  </a:cubicBezTo>
                  <a:moveTo>
                    <a:pt x="853" y="351"/>
                  </a:moveTo>
                  <a:cubicBezTo>
                    <a:pt x="853" y="351"/>
                    <a:pt x="854" y="351"/>
                    <a:pt x="854" y="352"/>
                  </a:cubicBezTo>
                  <a:lnTo>
                    <a:pt x="854" y="395"/>
                  </a:lnTo>
                  <a:lnTo>
                    <a:pt x="847" y="395"/>
                  </a:lnTo>
                  <a:cubicBezTo>
                    <a:pt x="827" y="395"/>
                    <a:pt x="811" y="412"/>
                    <a:pt x="811" y="430"/>
                  </a:cubicBezTo>
                  <a:lnTo>
                    <a:pt x="811" y="557"/>
                  </a:lnTo>
                  <a:cubicBezTo>
                    <a:pt x="811" y="575"/>
                    <a:pt x="827" y="591"/>
                    <a:pt x="847" y="591"/>
                  </a:cubicBezTo>
                  <a:lnTo>
                    <a:pt x="854" y="591"/>
                  </a:lnTo>
                  <a:lnTo>
                    <a:pt x="854" y="635"/>
                  </a:lnTo>
                  <a:lnTo>
                    <a:pt x="853" y="635"/>
                  </a:lnTo>
                  <a:lnTo>
                    <a:pt x="765" y="635"/>
                  </a:lnTo>
                  <a:lnTo>
                    <a:pt x="765" y="614"/>
                  </a:lnTo>
                  <a:cubicBezTo>
                    <a:pt x="765" y="594"/>
                    <a:pt x="750" y="579"/>
                    <a:pt x="731" y="579"/>
                  </a:cubicBezTo>
                  <a:lnTo>
                    <a:pt x="709" y="579"/>
                  </a:lnTo>
                  <a:lnTo>
                    <a:pt x="709" y="407"/>
                  </a:lnTo>
                  <a:lnTo>
                    <a:pt x="731" y="407"/>
                  </a:lnTo>
                  <a:cubicBezTo>
                    <a:pt x="750" y="407"/>
                    <a:pt x="765" y="392"/>
                    <a:pt x="765" y="373"/>
                  </a:cubicBezTo>
                  <a:lnTo>
                    <a:pt x="765" y="351"/>
                  </a:lnTo>
                  <a:lnTo>
                    <a:pt x="853" y="351"/>
                  </a:lnTo>
                  <a:moveTo>
                    <a:pt x="732" y="259"/>
                  </a:moveTo>
                  <a:lnTo>
                    <a:pt x="732" y="373"/>
                  </a:lnTo>
                  <a:lnTo>
                    <a:pt x="731" y="373"/>
                  </a:lnTo>
                  <a:lnTo>
                    <a:pt x="617" y="373"/>
                  </a:lnTo>
                  <a:lnTo>
                    <a:pt x="616" y="373"/>
                  </a:lnTo>
                  <a:lnTo>
                    <a:pt x="616" y="259"/>
                  </a:lnTo>
                  <a:lnTo>
                    <a:pt x="617" y="258"/>
                  </a:lnTo>
                  <a:lnTo>
                    <a:pt x="731" y="258"/>
                  </a:lnTo>
                  <a:lnTo>
                    <a:pt x="732" y="259"/>
                  </a:lnTo>
                  <a:moveTo>
                    <a:pt x="635" y="133"/>
                  </a:moveTo>
                  <a:cubicBezTo>
                    <a:pt x="636" y="133"/>
                    <a:pt x="636" y="134"/>
                    <a:pt x="636" y="134"/>
                  </a:cubicBezTo>
                  <a:lnTo>
                    <a:pt x="636" y="225"/>
                  </a:lnTo>
                  <a:lnTo>
                    <a:pt x="617" y="225"/>
                  </a:lnTo>
                  <a:cubicBezTo>
                    <a:pt x="598" y="225"/>
                    <a:pt x="583" y="240"/>
                    <a:pt x="583" y="259"/>
                  </a:cubicBezTo>
                  <a:lnTo>
                    <a:pt x="583" y="278"/>
                  </a:lnTo>
                  <a:lnTo>
                    <a:pt x="405" y="278"/>
                  </a:lnTo>
                  <a:lnTo>
                    <a:pt x="405" y="259"/>
                  </a:lnTo>
                  <a:cubicBezTo>
                    <a:pt x="405" y="240"/>
                    <a:pt x="390" y="225"/>
                    <a:pt x="371" y="225"/>
                  </a:cubicBezTo>
                  <a:lnTo>
                    <a:pt x="352" y="225"/>
                  </a:lnTo>
                  <a:lnTo>
                    <a:pt x="352" y="134"/>
                  </a:lnTo>
                  <a:lnTo>
                    <a:pt x="352" y="133"/>
                  </a:lnTo>
                  <a:lnTo>
                    <a:pt x="396" y="133"/>
                  </a:lnTo>
                  <a:lnTo>
                    <a:pt x="396" y="141"/>
                  </a:lnTo>
                  <a:cubicBezTo>
                    <a:pt x="396" y="160"/>
                    <a:pt x="412" y="175"/>
                    <a:pt x="431" y="175"/>
                  </a:cubicBezTo>
                  <a:lnTo>
                    <a:pt x="557" y="175"/>
                  </a:lnTo>
                  <a:cubicBezTo>
                    <a:pt x="576" y="175"/>
                    <a:pt x="592" y="160"/>
                    <a:pt x="592" y="141"/>
                  </a:cubicBezTo>
                  <a:lnTo>
                    <a:pt x="592" y="133"/>
                  </a:lnTo>
                  <a:lnTo>
                    <a:pt x="635" y="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28"/>
            <p:cNvSpPr/>
            <p:nvPr/>
          </p:nvSpPr>
          <p:spPr>
            <a:xfrm>
              <a:off x="2626200" y="3836880"/>
              <a:ext cx="353520" cy="333720"/>
            </a:xfrm>
            <a:custGeom>
              <a:avLst/>
              <a:gdLst/>
              <a:ahLst/>
              <a:cxnLst/>
              <a:rect l="l" t="t" r="r" b="b"/>
              <a:pathLst>
                <a:path w="983" h="928" extrusionOk="0">
                  <a:moveTo>
                    <a:pt x="954" y="741"/>
                  </a:moveTo>
                  <a:cubicBezTo>
                    <a:pt x="853" y="840"/>
                    <a:pt x="719" y="894"/>
                    <a:pt x="577" y="894"/>
                  </a:cubicBezTo>
                  <a:cubicBezTo>
                    <a:pt x="435" y="894"/>
                    <a:pt x="296" y="838"/>
                    <a:pt x="194" y="734"/>
                  </a:cubicBezTo>
                  <a:cubicBezTo>
                    <a:pt x="91" y="632"/>
                    <a:pt x="34" y="496"/>
                    <a:pt x="34" y="351"/>
                  </a:cubicBezTo>
                  <a:cubicBezTo>
                    <a:pt x="34" y="233"/>
                    <a:pt x="72" y="121"/>
                    <a:pt x="142" y="27"/>
                  </a:cubicBezTo>
                  <a:cubicBezTo>
                    <a:pt x="147" y="19"/>
                    <a:pt x="146" y="8"/>
                    <a:pt x="139" y="3"/>
                  </a:cubicBezTo>
                  <a:cubicBezTo>
                    <a:pt x="131" y="-3"/>
                    <a:pt x="121" y="-1"/>
                    <a:pt x="116" y="6"/>
                  </a:cubicBezTo>
                  <a:cubicBezTo>
                    <a:pt x="40" y="107"/>
                    <a:pt x="0" y="226"/>
                    <a:pt x="0" y="351"/>
                  </a:cubicBezTo>
                  <a:cubicBezTo>
                    <a:pt x="0" y="505"/>
                    <a:pt x="61" y="650"/>
                    <a:pt x="169" y="759"/>
                  </a:cubicBezTo>
                  <a:cubicBezTo>
                    <a:pt x="278" y="867"/>
                    <a:pt x="423" y="928"/>
                    <a:pt x="577" y="928"/>
                  </a:cubicBezTo>
                  <a:cubicBezTo>
                    <a:pt x="731" y="928"/>
                    <a:pt x="869" y="869"/>
                    <a:pt x="978" y="765"/>
                  </a:cubicBezTo>
                  <a:cubicBezTo>
                    <a:pt x="985" y="759"/>
                    <a:pt x="985" y="749"/>
                    <a:pt x="978" y="741"/>
                  </a:cubicBezTo>
                  <a:cubicBezTo>
                    <a:pt x="971" y="734"/>
                    <a:pt x="960" y="734"/>
                    <a:pt x="954" y="7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28"/>
            <p:cNvSpPr/>
            <p:nvPr/>
          </p:nvSpPr>
          <p:spPr>
            <a:xfrm>
              <a:off x="2687040" y="3755880"/>
              <a:ext cx="353880" cy="335520"/>
            </a:xfrm>
            <a:custGeom>
              <a:avLst/>
              <a:gdLst/>
              <a:ahLst/>
              <a:cxnLst/>
              <a:rect l="l" t="t" r="r" b="b"/>
              <a:pathLst>
                <a:path w="984" h="933" extrusionOk="0">
                  <a:moveTo>
                    <a:pt x="816" y="168"/>
                  </a:moveTo>
                  <a:cubicBezTo>
                    <a:pt x="707" y="60"/>
                    <a:pt x="562" y="0"/>
                    <a:pt x="408" y="0"/>
                  </a:cubicBezTo>
                  <a:cubicBezTo>
                    <a:pt x="254" y="0"/>
                    <a:pt x="114" y="58"/>
                    <a:pt x="6" y="164"/>
                  </a:cubicBezTo>
                  <a:cubicBezTo>
                    <a:pt x="-1" y="170"/>
                    <a:pt x="-2" y="180"/>
                    <a:pt x="5" y="187"/>
                  </a:cubicBezTo>
                  <a:cubicBezTo>
                    <a:pt x="11" y="194"/>
                    <a:pt x="22" y="195"/>
                    <a:pt x="29" y="188"/>
                  </a:cubicBezTo>
                  <a:cubicBezTo>
                    <a:pt x="131" y="88"/>
                    <a:pt x="265" y="33"/>
                    <a:pt x="408" y="33"/>
                  </a:cubicBezTo>
                  <a:cubicBezTo>
                    <a:pt x="551" y="33"/>
                    <a:pt x="689" y="90"/>
                    <a:pt x="791" y="192"/>
                  </a:cubicBezTo>
                  <a:cubicBezTo>
                    <a:pt x="894" y="295"/>
                    <a:pt x="951" y="431"/>
                    <a:pt x="951" y="576"/>
                  </a:cubicBezTo>
                  <a:cubicBezTo>
                    <a:pt x="951" y="697"/>
                    <a:pt x="911" y="811"/>
                    <a:pt x="839" y="907"/>
                  </a:cubicBezTo>
                  <a:cubicBezTo>
                    <a:pt x="833" y="913"/>
                    <a:pt x="834" y="924"/>
                    <a:pt x="842" y="930"/>
                  </a:cubicBezTo>
                  <a:cubicBezTo>
                    <a:pt x="844" y="932"/>
                    <a:pt x="849" y="933"/>
                    <a:pt x="852" y="933"/>
                  </a:cubicBezTo>
                  <a:cubicBezTo>
                    <a:pt x="857" y="933"/>
                    <a:pt x="862" y="931"/>
                    <a:pt x="865" y="926"/>
                  </a:cubicBezTo>
                  <a:cubicBezTo>
                    <a:pt x="943" y="825"/>
                    <a:pt x="984" y="704"/>
                    <a:pt x="984" y="576"/>
                  </a:cubicBezTo>
                  <a:cubicBezTo>
                    <a:pt x="984" y="422"/>
                    <a:pt x="924" y="277"/>
                    <a:pt x="816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0" name="Google Shape;2750;p28"/>
          <p:cNvGrpSpPr/>
          <p:nvPr/>
        </p:nvGrpSpPr>
        <p:grpSpPr>
          <a:xfrm>
            <a:off x="2596001" y="2451781"/>
            <a:ext cx="355320" cy="355680"/>
            <a:chOff x="2655720" y="2688480"/>
            <a:chExt cx="355320" cy="355680"/>
          </a:xfrm>
        </p:grpSpPr>
        <p:sp>
          <p:nvSpPr>
            <p:cNvPr id="2751" name="Google Shape;2751;p28"/>
            <p:cNvSpPr/>
            <p:nvPr/>
          </p:nvSpPr>
          <p:spPr>
            <a:xfrm>
              <a:off x="2661120" y="2694600"/>
              <a:ext cx="110880" cy="11052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36" y="299"/>
                  </a:moveTo>
                  <a:cubicBezTo>
                    <a:pt x="42" y="304"/>
                    <a:pt x="50" y="308"/>
                    <a:pt x="57" y="308"/>
                  </a:cubicBezTo>
                  <a:cubicBezTo>
                    <a:pt x="64" y="308"/>
                    <a:pt x="71" y="304"/>
                    <a:pt x="77" y="299"/>
                  </a:cubicBezTo>
                  <a:lnTo>
                    <a:pt x="300" y="76"/>
                  </a:lnTo>
                  <a:cubicBezTo>
                    <a:pt x="305" y="70"/>
                    <a:pt x="309" y="64"/>
                    <a:pt x="309" y="56"/>
                  </a:cubicBezTo>
                  <a:cubicBezTo>
                    <a:pt x="309" y="48"/>
                    <a:pt x="305" y="41"/>
                    <a:pt x="300" y="35"/>
                  </a:cubicBezTo>
                  <a:lnTo>
                    <a:pt x="273" y="8"/>
                  </a:lnTo>
                  <a:cubicBezTo>
                    <a:pt x="267" y="2"/>
                    <a:pt x="260" y="0"/>
                    <a:pt x="253" y="0"/>
                  </a:cubicBezTo>
                  <a:cubicBezTo>
                    <a:pt x="245" y="0"/>
                    <a:pt x="237" y="2"/>
                    <a:pt x="232" y="8"/>
                  </a:cubicBezTo>
                  <a:lnTo>
                    <a:pt x="9" y="232"/>
                  </a:lnTo>
                  <a:cubicBezTo>
                    <a:pt x="3" y="236"/>
                    <a:pt x="0" y="244"/>
                    <a:pt x="0" y="252"/>
                  </a:cubicBezTo>
                  <a:cubicBezTo>
                    <a:pt x="0" y="259"/>
                    <a:pt x="3" y="266"/>
                    <a:pt x="9" y="271"/>
                  </a:cubicBezTo>
                  <a:lnTo>
                    <a:pt x="36" y="299"/>
                  </a:lnTo>
                  <a:moveTo>
                    <a:pt x="253" y="29"/>
                  </a:moveTo>
                  <a:lnTo>
                    <a:pt x="279" y="56"/>
                  </a:lnTo>
                  <a:lnTo>
                    <a:pt x="56" y="278"/>
                  </a:lnTo>
                  <a:lnTo>
                    <a:pt x="30" y="252"/>
                  </a:lnTo>
                  <a:lnTo>
                    <a:pt x="253" y="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28"/>
            <p:cNvSpPr/>
            <p:nvPr/>
          </p:nvSpPr>
          <p:spPr>
            <a:xfrm>
              <a:off x="2895120" y="2694240"/>
              <a:ext cx="110520" cy="110880"/>
            </a:xfrm>
            <a:custGeom>
              <a:avLst/>
              <a:gdLst/>
              <a:ahLst/>
              <a:cxnLst/>
              <a:rect l="l" t="t" r="r" b="b"/>
              <a:pathLst>
                <a:path w="308" h="309" extrusionOk="0">
                  <a:moveTo>
                    <a:pt x="231" y="300"/>
                  </a:moveTo>
                  <a:lnTo>
                    <a:pt x="231" y="300"/>
                  </a:lnTo>
                  <a:cubicBezTo>
                    <a:pt x="237" y="305"/>
                    <a:pt x="244" y="309"/>
                    <a:pt x="251" y="309"/>
                  </a:cubicBezTo>
                  <a:cubicBezTo>
                    <a:pt x="258" y="309"/>
                    <a:pt x="266" y="305"/>
                    <a:pt x="272" y="300"/>
                  </a:cubicBezTo>
                  <a:lnTo>
                    <a:pt x="299" y="272"/>
                  </a:lnTo>
                  <a:cubicBezTo>
                    <a:pt x="310" y="261"/>
                    <a:pt x="310" y="244"/>
                    <a:pt x="299" y="233"/>
                  </a:cubicBezTo>
                  <a:lnTo>
                    <a:pt x="76" y="9"/>
                  </a:lnTo>
                  <a:cubicBezTo>
                    <a:pt x="65" y="-2"/>
                    <a:pt x="47" y="-2"/>
                    <a:pt x="36" y="9"/>
                  </a:cubicBezTo>
                  <a:lnTo>
                    <a:pt x="8" y="36"/>
                  </a:lnTo>
                  <a:cubicBezTo>
                    <a:pt x="-3" y="47"/>
                    <a:pt x="-3" y="66"/>
                    <a:pt x="8" y="77"/>
                  </a:cubicBezTo>
                  <a:lnTo>
                    <a:pt x="231" y="300"/>
                  </a:lnTo>
                  <a:moveTo>
                    <a:pt x="55" y="30"/>
                  </a:moveTo>
                  <a:lnTo>
                    <a:pt x="278" y="253"/>
                  </a:lnTo>
                  <a:lnTo>
                    <a:pt x="251" y="279"/>
                  </a:lnTo>
                  <a:lnTo>
                    <a:pt x="29" y="57"/>
                  </a:lnTo>
                  <a:lnTo>
                    <a:pt x="55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28"/>
            <p:cNvSpPr/>
            <p:nvPr/>
          </p:nvSpPr>
          <p:spPr>
            <a:xfrm>
              <a:off x="2895120" y="2928240"/>
              <a:ext cx="110520" cy="110520"/>
            </a:xfrm>
            <a:custGeom>
              <a:avLst/>
              <a:gdLst/>
              <a:ahLst/>
              <a:cxnLst/>
              <a:rect l="l" t="t" r="r" b="b"/>
              <a:pathLst>
                <a:path w="308" h="308" extrusionOk="0">
                  <a:moveTo>
                    <a:pt x="272" y="8"/>
                  </a:moveTo>
                  <a:cubicBezTo>
                    <a:pt x="261" y="-3"/>
                    <a:pt x="242" y="-3"/>
                    <a:pt x="231" y="8"/>
                  </a:cubicBezTo>
                  <a:lnTo>
                    <a:pt x="172" y="67"/>
                  </a:lnTo>
                  <a:cubicBezTo>
                    <a:pt x="166" y="73"/>
                    <a:pt x="166" y="82"/>
                    <a:pt x="172" y="88"/>
                  </a:cubicBezTo>
                  <a:cubicBezTo>
                    <a:pt x="177" y="94"/>
                    <a:pt x="187" y="94"/>
                    <a:pt x="193" y="88"/>
                  </a:cubicBezTo>
                  <a:lnTo>
                    <a:pt x="251" y="29"/>
                  </a:lnTo>
                  <a:lnTo>
                    <a:pt x="278" y="56"/>
                  </a:lnTo>
                  <a:lnTo>
                    <a:pt x="55" y="278"/>
                  </a:lnTo>
                  <a:lnTo>
                    <a:pt x="29" y="252"/>
                  </a:lnTo>
                  <a:lnTo>
                    <a:pt x="141" y="139"/>
                  </a:lnTo>
                  <a:cubicBezTo>
                    <a:pt x="147" y="133"/>
                    <a:pt x="147" y="124"/>
                    <a:pt x="141" y="119"/>
                  </a:cubicBezTo>
                  <a:cubicBezTo>
                    <a:pt x="136" y="112"/>
                    <a:pt x="127" y="112"/>
                    <a:pt x="121" y="119"/>
                  </a:cubicBezTo>
                  <a:lnTo>
                    <a:pt x="8" y="231"/>
                  </a:lnTo>
                  <a:cubicBezTo>
                    <a:pt x="-3" y="242"/>
                    <a:pt x="-3" y="261"/>
                    <a:pt x="8" y="272"/>
                  </a:cubicBezTo>
                  <a:lnTo>
                    <a:pt x="36" y="299"/>
                  </a:lnTo>
                  <a:cubicBezTo>
                    <a:pt x="41" y="305"/>
                    <a:pt x="48" y="308"/>
                    <a:pt x="55" y="308"/>
                  </a:cubicBezTo>
                  <a:cubicBezTo>
                    <a:pt x="63" y="308"/>
                    <a:pt x="71" y="305"/>
                    <a:pt x="76" y="299"/>
                  </a:cubicBezTo>
                  <a:lnTo>
                    <a:pt x="299" y="76"/>
                  </a:lnTo>
                  <a:cubicBezTo>
                    <a:pt x="310" y="65"/>
                    <a:pt x="310" y="46"/>
                    <a:pt x="299" y="35"/>
                  </a:cubicBezTo>
                  <a:lnTo>
                    <a:pt x="272" y="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28"/>
            <p:cNvSpPr/>
            <p:nvPr/>
          </p:nvSpPr>
          <p:spPr>
            <a:xfrm>
              <a:off x="2661120" y="2927880"/>
              <a:ext cx="110880" cy="110880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77" y="9"/>
                  </a:moveTo>
                  <a:cubicBezTo>
                    <a:pt x="71" y="3"/>
                    <a:pt x="64" y="0"/>
                    <a:pt x="57" y="0"/>
                  </a:cubicBezTo>
                  <a:cubicBezTo>
                    <a:pt x="50" y="0"/>
                    <a:pt x="42" y="3"/>
                    <a:pt x="36" y="9"/>
                  </a:cubicBezTo>
                  <a:lnTo>
                    <a:pt x="9" y="36"/>
                  </a:lnTo>
                  <a:cubicBezTo>
                    <a:pt x="3" y="42"/>
                    <a:pt x="0" y="50"/>
                    <a:pt x="0" y="57"/>
                  </a:cubicBezTo>
                  <a:cubicBezTo>
                    <a:pt x="0" y="64"/>
                    <a:pt x="3" y="72"/>
                    <a:pt x="9" y="77"/>
                  </a:cubicBezTo>
                  <a:lnTo>
                    <a:pt x="232" y="300"/>
                  </a:lnTo>
                  <a:cubicBezTo>
                    <a:pt x="237" y="306"/>
                    <a:pt x="245" y="309"/>
                    <a:pt x="253" y="309"/>
                  </a:cubicBezTo>
                  <a:cubicBezTo>
                    <a:pt x="260" y="309"/>
                    <a:pt x="267" y="306"/>
                    <a:pt x="273" y="300"/>
                  </a:cubicBezTo>
                  <a:lnTo>
                    <a:pt x="300" y="273"/>
                  </a:lnTo>
                  <a:cubicBezTo>
                    <a:pt x="305" y="267"/>
                    <a:pt x="309" y="261"/>
                    <a:pt x="309" y="253"/>
                  </a:cubicBezTo>
                  <a:cubicBezTo>
                    <a:pt x="309" y="245"/>
                    <a:pt x="305" y="238"/>
                    <a:pt x="300" y="232"/>
                  </a:cubicBezTo>
                  <a:lnTo>
                    <a:pt x="77" y="9"/>
                  </a:lnTo>
                  <a:moveTo>
                    <a:pt x="253" y="279"/>
                  </a:moveTo>
                  <a:lnTo>
                    <a:pt x="30" y="57"/>
                  </a:lnTo>
                  <a:lnTo>
                    <a:pt x="56" y="30"/>
                  </a:lnTo>
                  <a:lnTo>
                    <a:pt x="279" y="253"/>
                  </a:lnTo>
                  <a:lnTo>
                    <a:pt x="253" y="2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28"/>
            <p:cNvSpPr/>
            <p:nvPr/>
          </p:nvSpPr>
          <p:spPr>
            <a:xfrm>
              <a:off x="2693520" y="2811240"/>
              <a:ext cx="113760" cy="85680"/>
            </a:xfrm>
            <a:custGeom>
              <a:avLst/>
              <a:gdLst/>
              <a:ahLst/>
              <a:cxnLst/>
              <a:rect l="l" t="t" r="r" b="b"/>
              <a:pathLst>
                <a:path w="317" h="239" extrusionOk="0">
                  <a:moveTo>
                    <a:pt x="142" y="8"/>
                  </a:moveTo>
                  <a:lnTo>
                    <a:pt x="7" y="143"/>
                  </a:lnTo>
                  <a:cubicBezTo>
                    <a:pt x="-2" y="152"/>
                    <a:pt x="-2" y="166"/>
                    <a:pt x="7" y="176"/>
                  </a:cubicBezTo>
                  <a:cubicBezTo>
                    <a:pt x="48" y="218"/>
                    <a:pt x="103" y="239"/>
                    <a:pt x="158" y="239"/>
                  </a:cubicBezTo>
                  <a:cubicBezTo>
                    <a:pt x="213" y="239"/>
                    <a:pt x="268" y="218"/>
                    <a:pt x="310" y="176"/>
                  </a:cubicBezTo>
                  <a:cubicBezTo>
                    <a:pt x="319" y="166"/>
                    <a:pt x="319" y="152"/>
                    <a:pt x="310" y="143"/>
                  </a:cubicBezTo>
                  <a:lnTo>
                    <a:pt x="175" y="8"/>
                  </a:lnTo>
                  <a:cubicBezTo>
                    <a:pt x="166" y="-2"/>
                    <a:pt x="151" y="-2"/>
                    <a:pt x="142" y="8"/>
                  </a:cubicBezTo>
                  <a:moveTo>
                    <a:pt x="32" y="159"/>
                  </a:moveTo>
                  <a:lnTo>
                    <a:pt x="158" y="32"/>
                  </a:lnTo>
                  <a:lnTo>
                    <a:pt x="286" y="159"/>
                  </a:lnTo>
                  <a:cubicBezTo>
                    <a:pt x="214" y="225"/>
                    <a:pt x="102" y="225"/>
                    <a:pt x="32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28"/>
            <p:cNvSpPr/>
            <p:nvPr/>
          </p:nvSpPr>
          <p:spPr>
            <a:xfrm>
              <a:off x="2803320" y="2726640"/>
              <a:ext cx="85320" cy="113400"/>
            </a:xfrm>
            <a:custGeom>
              <a:avLst/>
              <a:gdLst/>
              <a:ahLst/>
              <a:cxnLst/>
              <a:rect l="l" t="t" r="r" b="b"/>
              <a:pathLst>
                <a:path w="238" h="316" extrusionOk="0">
                  <a:moveTo>
                    <a:pt x="95" y="7"/>
                  </a:moveTo>
                  <a:cubicBezTo>
                    <a:pt x="86" y="-2"/>
                    <a:pt x="72" y="-2"/>
                    <a:pt x="63" y="7"/>
                  </a:cubicBezTo>
                  <a:cubicBezTo>
                    <a:pt x="-21" y="90"/>
                    <a:pt x="-21" y="226"/>
                    <a:pt x="63" y="310"/>
                  </a:cubicBezTo>
                  <a:cubicBezTo>
                    <a:pt x="68" y="314"/>
                    <a:pt x="73" y="316"/>
                    <a:pt x="79" y="316"/>
                  </a:cubicBezTo>
                  <a:cubicBezTo>
                    <a:pt x="85" y="316"/>
                    <a:pt x="91" y="314"/>
                    <a:pt x="95" y="310"/>
                  </a:cubicBezTo>
                  <a:lnTo>
                    <a:pt x="231" y="175"/>
                  </a:lnTo>
                  <a:cubicBezTo>
                    <a:pt x="240" y="166"/>
                    <a:pt x="240" y="152"/>
                    <a:pt x="231" y="142"/>
                  </a:cubicBezTo>
                  <a:lnTo>
                    <a:pt x="95" y="7"/>
                  </a:lnTo>
                  <a:moveTo>
                    <a:pt x="80" y="286"/>
                  </a:moveTo>
                  <a:cubicBezTo>
                    <a:pt x="13" y="214"/>
                    <a:pt x="13" y="103"/>
                    <a:pt x="80" y="32"/>
                  </a:cubicBezTo>
                  <a:lnTo>
                    <a:pt x="206" y="158"/>
                  </a:lnTo>
                  <a:lnTo>
                    <a:pt x="80" y="2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28"/>
            <p:cNvSpPr/>
            <p:nvPr/>
          </p:nvSpPr>
          <p:spPr>
            <a:xfrm>
              <a:off x="2859840" y="2836440"/>
              <a:ext cx="113400" cy="85320"/>
            </a:xfrm>
            <a:custGeom>
              <a:avLst/>
              <a:gdLst/>
              <a:ahLst/>
              <a:cxnLst/>
              <a:rect l="l" t="t" r="r" b="b"/>
              <a:pathLst>
                <a:path w="316" h="238" extrusionOk="0">
                  <a:moveTo>
                    <a:pt x="158" y="238"/>
                  </a:moveTo>
                  <a:cubicBezTo>
                    <a:pt x="163" y="238"/>
                    <a:pt x="170" y="236"/>
                    <a:pt x="174" y="231"/>
                  </a:cubicBezTo>
                  <a:lnTo>
                    <a:pt x="309" y="96"/>
                  </a:lnTo>
                  <a:cubicBezTo>
                    <a:pt x="318" y="86"/>
                    <a:pt x="318" y="72"/>
                    <a:pt x="309" y="63"/>
                  </a:cubicBezTo>
                  <a:cubicBezTo>
                    <a:pt x="226" y="-20"/>
                    <a:pt x="90" y="-20"/>
                    <a:pt x="6" y="63"/>
                  </a:cubicBezTo>
                  <a:cubicBezTo>
                    <a:pt x="-3" y="72"/>
                    <a:pt x="-3" y="86"/>
                    <a:pt x="6" y="96"/>
                  </a:cubicBezTo>
                  <a:lnTo>
                    <a:pt x="141" y="231"/>
                  </a:lnTo>
                  <a:cubicBezTo>
                    <a:pt x="146" y="236"/>
                    <a:pt x="152" y="238"/>
                    <a:pt x="158" y="238"/>
                  </a:cubicBezTo>
                  <a:moveTo>
                    <a:pt x="284" y="80"/>
                  </a:moveTo>
                  <a:lnTo>
                    <a:pt x="158" y="206"/>
                  </a:lnTo>
                  <a:lnTo>
                    <a:pt x="30" y="80"/>
                  </a:lnTo>
                  <a:cubicBezTo>
                    <a:pt x="102" y="12"/>
                    <a:pt x="214" y="12"/>
                    <a:pt x="284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28"/>
            <p:cNvSpPr/>
            <p:nvPr/>
          </p:nvSpPr>
          <p:spPr>
            <a:xfrm>
              <a:off x="2778120" y="2892600"/>
              <a:ext cx="85680" cy="113760"/>
            </a:xfrm>
            <a:custGeom>
              <a:avLst/>
              <a:gdLst/>
              <a:ahLst/>
              <a:cxnLst/>
              <a:rect l="l" t="t" r="r" b="b"/>
              <a:pathLst>
                <a:path w="239" h="317" extrusionOk="0">
                  <a:moveTo>
                    <a:pt x="7" y="175"/>
                  </a:moveTo>
                  <a:lnTo>
                    <a:pt x="143" y="310"/>
                  </a:lnTo>
                  <a:cubicBezTo>
                    <a:pt x="147" y="315"/>
                    <a:pt x="154" y="317"/>
                    <a:pt x="160" y="317"/>
                  </a:cubicBezTo>
                  <a:cubicBezTo>
                    <a:pt x="166" y="317"/>
                    <a:pt x="171" y="315"/>
                    <a:pt x="175" y="310"/>
                  </a:cubicBezTo>
                  <a:cubicBezTo>
                    <a:pt x="216" y="270"/>
                    <a:pt x="239" y="216"/>
                    <a:pt x="239" y="159"/>
                  </a:cubicBezTo>
                  <a:cubicBezTo>
                    <a:pt x="239" y="101"/>
                    <a:pt x="216" y="48"/>
                    <a:pt x="175" y="7"/>
                  </a:cubicBezTo>
                  <a:cubicBezTo>
                    <a:pt x="166" y="-2"/>
                    <a:pt x="152" y="-2"/>
                    <a:pt x="143" y="7"/>
                  </a:cubicBezTo>
                  <a:lnTo>
                    <a:pt x="7" y="142"/>
                  </a:lnTo>
                  <a:cubicBezTo>
                    <a:pt x="-2" y="151"/>
                    <a:pt x="-2" y="166"/>
                    <a:pt x="7" y="175"/>
                  </a:cubicBezTo>
                  <a:moveTo>
                    <a:pt x="158" y="32"/>
                  </a:moveTo>
                  <a:cubicBezTo>
                    <a:pt x="225" y="103"/>
                    <a:pt x="225" y="215"/>
                    <a:pt x="158" y="286"/>
                  </a:cubicBezTo>
                  <a:lnTo>
                    <a:pt x="32" y="159"/>
                  </a:lnTo>
                  <a:lnTo>
                    <a:pt x="158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28"/>
            <p:cNvSpPr/>
            <p:nvPr/>
          </p:nvSpPr>
          <p:spPr>
            <a:xfrm>
              <a:off x="2813040" y="2846160"/>
              <a:ext cx="40680" cy="40680"/>
            </a:xfrm>
            <a:custGeom>
              <a:avLst/>
              <a:gdLst/>
              <a:ahLst/>
              <a:cxnLst/>
              <a:rect l="l" t="t" r="r" b="b"/>
              <a:pathLst>
                <a:path w="114" h="114" extrusionOk="0">
                  <a:moveTo>
                    <a:pt x="98" y="98"/>
                  </a:moveTo>
                  <a:cubicBezTo>
                    <a:pt x="120" y="76"/>
                    <a:pt x="120" y="39"/>
                    <a:pt x="98" y="17"/>
                  </a:cubicBezTo>
                  <a:cubicBezTo>
                    <a:pt x="87" y="6"/>
                    <a:pt x="72" y="0"/>
                    <a:pt x="57" y="0"/>
                  </a:cubicBezTo>
                  <a:cubicBezTo>
                    <a:pt x="42" y="0"/>
                    <a:pt x="27" y="6"/>
                    <a:pt x="16" y="17"/>
                  </a:cubicBezTo>
                  <a:cubicBezTo>
                    <a:pt x="-6" y="39"/>
                    <a:pt x="-6" y="76"/>
                    <a:pt x="16" y="98"/>
                  </a:cubicBezTo>
                  <a:cubicBezTo>
                    <a:pt x="29" y="109"/>
                    <a:pt x="43" y="114"/>
                    <a:pt x="57" y="114"/>
                  </a:cubicBezTo>
                  <a:cubicBezTo>
                    <a:pt x="71" y="114"/>
                    <a:pt x="86" y="109"/>
                    <a:pt x="98" y="98"/>
                  </a:cubicBezTo>
                  <a:moveTo>
                    <a:pt x="37" y="37"/>
                  </a:moveTo>
                  <a:cubicBezTo>
                    <a:pt x="43" y="33"/>
                    <a:pt x="49" y="29"/>
                    <a:pt x="57" y="29"/>
                  </a:cubicBezTo>
                  <a:cubicBezTo>
                    <a:pt x="65" y="29"/>
                    <a:pt x="71" y="33"/>
                    <a:pt x="77" y="37"/>
                  </a:cubicBezTo>
                  <a:cubicBezTo>
                    <a:pt x="88" y="48"/>
                    <a:pt x="88" y="66"/>
                    <a:pt x="77" y="77"/>
                  </a:cubicBezTo>
                  <a:cubicBezTo>
                    <a:pt x="66" y="88"/>
                    <a:pt x="48" y="88"/>
                    <a:pt x="37" y="77"/>
                  </a:cubicBezTo>
                  <a:cubicBezTo>
                    <a:pt x="26" y="66"/>
                    <a:pt x="26" y="48"/>
                    <a:pt x="37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28"/>
            <p:cNvSpPr/>
            <p:nvPr/>
          </p:nvSpPr>
          <p:spPr>
            <a:xfrm>
              <a:off x="2655720" y="2688480"/>
              <a:ext cx="355320" cy="355680"/>
            </a:xfrm>
            <a:custGeom>
              <a:avLst/>
              <a:gdLst/>
              <a:ahLst/>
              <a:cxnLst/>
              <a:rect l="l" t="t" r="r" b="b"/>
              <a:pathLst>
                <a:path w="988" h="989" extrusionOk="0">
                  <a:moveTo>
                    <a:pt x="978" y="470"/>
                  </a:moveTo>
                  <a:lnTo>
                    <a:pt x="519" y="11"/>
                  </a:lnTo>
                  <a:cubicBezTo>
                    <a:pt x="513" y="5"/>
                    <a:pt x="504" y="0"/>
                    <a:pt x="494" y="0"/>
                  </a:cubicBezTo>
                  <a:cubicBezTo>
                    <a:pt x="484" y="0"/>
                    <a:pt x="475" y="5"/>
                    <a:pt x="469" y="11"/>
                  </a:cubicBezTo>
                  <a:lnTo>
                    <a:pt x="177" y="303"/>
                  </a:lnTo>
                  <a:cubicBezTo>
                    <a:pt x="171" y="308"/>
                    <a:pt x="171" y="318"/>
                    <a:pt x="177" y="324"/>
                  </a:cubicBezTo>
                  <a:cubicBezTo>
                    <a:pt x="182" y="329"/>
                    <a:pt x="192" y="329"/>
                    <a:pt x="197" y="324"/>
                  </a:cubicBezTo>
                  <a:lnTo>
                    <a:pt x="489" y="31"/>
                  </a:lnTo>
                  <a:cubicBezTo>
                    <a:pt x="491" y="30"/>
                    <a:pt x="493" y="30"/>
                    <a:pt x="494" y="30"/>
                  </a:cubicBezTo>
                  <a:cubicBezTo>
                    <a:pt x="495" y="30"/>
                    <a:pt x="497" y="30"/>
                    <a:pt x="500" y="31"/>
                  </a:cubicBezTo>
                  <a:lnTo>
                    <a:pt x="958" y="491"/>
                  </a:lnTo>
                  <a:cubicBezTo>
                    <a:pt x="960" y="493"/>
                    <a:pt x="960" y="497"/>
                    <a:pt x="958" y="500"/>
                  </a:cubicBezTo>
                  <a:lnTo>
                    <a:pt x="500" y="959"/>
                  </a:lnTo>
                  <a:cubicBezTo>
                    <a:pt x="496" y="961"/>
                    <a:pt x="492" y="961"/>
                    <a:pt x="489" y="959"/>
                  </a:cubicBezTo>
                  <a:lnTo>
                    <a:pt x="30" y="500"/>
                  </a:lnTo>
                  <a:cubicBezTo>
                    <a:pt x="29" y="498"/>
                    <a:pt x="28" y="496"/>
                    <a:pt x="28" y="495"/>
                  </a:cubicBezTo>
                  <a:cubicBezTo>
                    <a:pt x="28" y="494"/>
                    <a:pt x="29" y="492"/>
                    <a:pt x="30" y="491"/>
                  </a:cubicBezTo>
                  <a:lnTo>
                    <a:pt x="145" y="376"/>
                  </a:lnTo>
                  <a:cubicBezTo>
                    <a:pt x="151" y="370"/>
                    <a:pt x="151" y="361"/>
                    <a:pt x="145" y="355"/>
                  </a:cubicBezTo>
                  <a:cubicBezTo>
                    <a:pt x="139" y="350"/>
                    <a:pt x="130" y="350"/>
                    <a:pt x="125" y="355"/>
                  </a:cubicBezTo>
                  <a:lnTo>
                    <a:pt x="11" y="470"/>
                  </a:lnTo>
                  <a:cubicBezTo>
                    <a:pt x="3" y="476"/>
                    <a:pt x="0" y="485"/>
                    <a:pt x="0" y="495"/>
                  </a:cubicBezTo>
                  <a:cubicBezTo>
                    <a:pt x="0" y="505"/>
                    <a:pt x="3" y="514"/>
                    <a:pt x="11" y="520"/>
                  </a:cubicBezTo>
                  <a:lnTo>
                    <a:pt x="469" y="979"/>
                  </a:lnTo>
                  <a:cubicBezTo>
                    <a:pt x="475" y="986"/>
                    <a:pt x="485" y="989"/>
                    <a:pt x="494" y="989"/>
                  </a:cubicBezTo>
                  <a:cubicBezTo>
                    <a:pt x="503" y="989"/>
                    <a:pt x="513" y="986"/>
                    <a:pt x="519" y="979"/>
                  </a:cubicBezTo>
                  <a:lnTo>
                    <a:pt x="978" y="520"/>
                  </a:lnTo>
                  <a:cubicBezTo>
                    <a:pt x="992" y="507"/>
                    <a:pt x="992" y="484"/>
                    <a:pt x="978" y="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1" name="Google Shape;2761;p28"/>
          <p:cNvGrpSpPr/>
          <p:nvPr/>
        </p:nvGrpSpPr>
        <p:grpSpPr>
          <a:xfrm>
            <a:off x="2581241" y="1352701"/>
            <a:ext cx="384840" cy="384840"/>
            <a:chOff x="2640960" y="1589400"/>
            <a:chExt cx="384840" cy="384840"/>
          </a:xfrm>
        </p:grpSpPr>
        <p:sp>
          <p:nvSpPr>
            <p:cNvPr id="2762" name="Google Shape;2762;p28"/>
            <p:cNvSpPr/>
            <p:nvPr/>
          </p:nvSpPr>
          <p:spPr>
            <a:xfrm>
              <a:off x="2868480" y="1817280"/>
              <a:ext cx="157320" cy="156960"/>
            </a:xfrm>
            <a:custGeom>
              <a:avLst/>
              <a:gdLst/>
              <a:ahLst/>
              <a:cxnLst/>
              <a:rect l="l" t="t" r="r" b="b"/>
              <a:pathLst>
                <a:path w="438" h="437" extrusionOk="0">
                  <a:moveTo>
                    <a:pt x="438" y="15"/>
                  </a:moveTo>
                  <a:cubicBezTo>
                    <a:pt x="438" y="6"/>
                    <a:pt x="430" y="0"/>
                    <a:pt x="422" y="0"/>
                  </a:cubicBezTo>
                  <a:cubicBezTo>
                    <a:pt x="413" y="0"/>
                    <a:pt x="406" y="6"/>
                    <a:pt x="406" y="15"/>
                  </a:cubicBezTo>
                  <a:cubicBezTo>
                    <a:pt x="406" y="82"/>
                    <a:pt x="389" y="148"/>
                    <a:pt x="357" y="205"/>
                  </a:cubicBezTo>
                  <a:cubicBezTo>
                    <a:pt x="315" y="175"/>
                    <a:pt x="255" y="179"/>
                    <a:pt x="217" y="217"/>
                  </a:cubicBezTo>
                  <a:cubicBezTo>
                    <a:pt x="179" y="255"/>
                    <a:pt x="175" y="314"/>
                    <a:pt x="206" y="356"/>
                  </a:cubicBezTo>
                  <a:cubicBezTo>
                    <a:pt x="148" y="389"/>
                    <a:pt x="82" y="406"/>
                    <a:pt x="15" y="406"/>
                  </a:cubicBezTo>
                  <a:cubicBezTo>
                    <a:pt x="7" y="406"/>
                    <a:pt x="0" y="413"/>
                    <a:pt x="0" y="422"/>
                  </a:cubicBezTo>
                  <a:cubicBezTo>
                    <a:pt x="0" y="430"/>
                    <a:pt x="7" y="437"/>
                    <a:pt x="15" y="437"/>
                  </a:cubicBezTo>
                  <a:cubicBezTo>
                    <a:pt x="91" y="437"/>
                    <a:pt x="164" y="417"/>
                    <a:pt x="229" y="380"/>
                  </a:cubicBezTo>
                  <a:cubicBezTo>
                    <a:pt x="248" y="394"/>
                    <a:pt x="271" y="401"/>
                    <a:pt x="293" y="401"/>
                  </a:cubicBezTo>
                  <a:cubicBezTo>
                    <a:pt x="322" y="401"/>
                    <a:pt x="349" y="390"/>
                    <a:pt x="370" y="369"/>
                  </a:cubicBezTo>
                  <a:cubicBezTo>
                    <a:pt x="408" y="330"/>
                    <a:pt x="412" y="271"/>
                    <a:pt x="380" y="228"/>
                  </a:cubicBezTo>
                  <a:cubicBezTo>
                    <a:pt x="417" y="163"/>
                    <a:pt x="438" y="90"/>
                    <a:pt x="438" y="15"/>
                  </a:cubicBezTo>
                  <a:moveTo>
                    <a:pt x="348" y="347"/>
                  </a:moveTo>
                  <a:cubicBezTo>
                    <a:pt x="333" y="361"/>
                    <a:pt x="313" y="370"/>
                    <a:pt x="293" y="370"/>
                  </a:cubicBezTo>
                  <a:cubicBezTo>
                    <a:pt x="273" y="370"/>
                    <a:pt x="253" y="361"/>
                    <a:pt x="239" y="347"/>
                  </a:cubicBezTo>
                  <a:cubicBezTo>
                    <a:pt x="209" y="317"/>
                    <a:pt x="209" y="269"/>
                    <a:pt x="239" y="239"/>
                  </a:cubicBezTo>
                  <a:cubicBezTo>
                    <a:pt x="255" y="224"/>
                    <a:pt x="274" y="216"/>
                    <a:pt x="293" y="216"/>
                  </a:cubicBezTo>
                  <a:cubicBezTo>
                    <a:pt x="312" y="216"/>
                    <a:pt x="333" y="224"/>
                    <a:pt x="348" y="239"/>
                  </a:cubicBezTo>
                  <a:cubicBezTo>
                    <a:pt x="378" y="269"/>
                    <a:pt x="378" y="317"/>
                    <a:pt x="348" y="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28"/>
            <p:cNvSpPr/>
            <p:nvPr/>
          </p:nvSpPr>
          <p:spPr>
            <a:xfrm>
              <a:off x="2640960" y="1589400"/>
              <a:ext cx="156960" cy="157320"/>
            </a:xfrm>
            <a:custGeom>
              <a:avLst/>
              <a:gdLst/>
              <a:ahLst/>
              <a:cxnLst/>
              <a:rect l="l" t="t" r="r" b="b"/>
              <a:pathLst>
                <a:path w="437" h="438" extrusionOk="0">
                  <a:moveTo>
                    <a:pt x="31" y="422"/>
                  </a:moveTo>
                  <a:cubicBezTo>
                    <a:pt x="31" y="355"/>
                    <a:pt x="48" y="290"/>
                    <a:pt x="80" y="232"/>
                  </a:cubicBezTo>
                  <a:cubicBezTo>
                    <a:pt x="99" y="245"/>
                    <a:pt x="122" y="253"/>
                    <a:pt x="144" y="253"/>
                  </a:cubicBezTo>
                  <a:cubicBezTo>
                    <a:pt x="171" y="253"/>
                    <a:pt x="199" y="242"/>
                    <a:pt x="220" y="221"/>
                  </a:cubicBezTo>
                  <a:cubicBezTo>
                    <a:pt x="258" y="182"/>
                    <a:pt x="261" y="123"/>
                    <a:pt x="231" y="81"/>
                  </a:cubicBezTo>
                  <a:cubicBezTo>
                    <a:pt x="289" y="48"/>
                    <a:pt x="355" y="32"/>
                    <a:pt x="422" y="32"/>
                  </a:cubicBezTo>
                  <a:cubicBezTo>
                    <a:pt x="431" y="32"/>
                    <a:pt x="437" y="25"/>
                    <a:pt x="437" y="16"/>
                  </a:cubicBezTo>
                  <a:cubicBezTo>
                    <a:pt x="437" y="8"/>
                    <a:pt x="431" y="0"/>
                    <a:pt x="422" y="0"/>
                  </a:cubicBezTo>
                  <a:cubicBezTo>
                    <a:pt x="346" y="0"/>
                    <a:pt x="272" y="20"/>
                    <a:pt x="209" y="58"/>
                  </a:cubicBezTo>
                  <a:cubicBezTo>
                    <a:pt x="166" y="26"/>
                    <a:pt x="106" y="30"/>
                    <a:pt x="68" y="68"/>
                  </a:cubicBezTo>
                  <a:cubicBezTo>
                    <a:pt x="30" y="106"/>
                    <a:pt x="26" y="167"/>
                    <a:pt x="57" y="209"/>
                  </a:cubicBezTo>
                  <a:cubicBezTo>
                    <a:pt x="20" y="273"/>
                    <a:pt x="0" y="347"/>
                    <a:pt x="0" y="422"/>
                  </a:cubicBezTo>
                  <a:cubicBezTo>
                    <a:pt x="0" y="431"/>
                    <a:pt x="6" y="438"/>
                    <a:pt x="15" y="438"/>
                  </a:cubicBezTo>
                  <a:cubicBezTo>
                    <a:pt x="24" y="438"/>
                    <a:pt x="31" y="431"/>
                    <a:pt x="31" y="422"/>
                  </a:cubicBezTo>
                  <a:moveTo>
                    <a:pt x="90" y="90"/>
                  </a:moveTo>
                  <a:cubicBezTo>
                    <a:pt x="104" y="76"/>
                    <a:pt x="123" y="68"/>
                    <a:pt x="144" y="68"/>
                  </a:cubicBezTo>
                  <a:cubicBezTo>
                    <a:pt x="165" y="68"/>
                    <a:pt x="183" y="76"/>
                    <a:pt x="198" y="90"/>
                  </a:cubicBezTo>
                  <a:cubicBezTo>
                    <a:pt x="212" y="104"/>
                    <a:pt x="221" y="125"/>
                    <a:pt x="221" y="145"/>
                  </a:cubicBezTo>
                  <a:cubicBezTo>
                    <a:pt x="221" y="165"/>
                    <a:pt x="212" y="184"/>
                    <a:pt x="198" y="199"/>
                  </a:cubicBezTo>
                  <a:cubicBezTo>
                    <a:pt x="168" y="228"/>
                    <a:pt x="120" y="228"/>
                    <a:pt x="90" y="199"/>
                  </a:cubicBezTo>
                  <a:cubicBezTo>
                    <a:pt x="60" y="169"/>
                    <a:pt x="60" y="120"/>
                    <a:pt x="90" y="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28"/>
            <p:cNvSpPr/>
            <p:nvPr/>
          </p:nvSpPr>
          <p:spPr>
            <a:xfrm>
              <a:off x="2720160" y="1596960"/>
              <a:ext cx="297000" cy="156960"/>
            </a:xfrm>
            <a:custGeom>
              <a:avLst/>
              <a:gdLst/>
              <a:ahLst/>
              <a:cxnLst/>
              <a:rect l="l" t="t" r="r" b="b"/>
              <a:pathLst>
                <a:path w="826" h="437" extrusionOk="0">
                  <a:moveTo>
                    <a:pt x="7" y="408"/>
                  </a:moveTo>
                  <a:cubicBezTo>
                    <a:pt x="0" y="414"/>
                    <a:pt x="-1" y="423"/>
                    <a:pt x="3" y="430"/>
                  </a:cubicBezTo>
                  <a:cubicBezTo>
                    <a:pt x="6" y="435"/>
                    <a:pt x="11" y="437"/>
                    <a:pt x="16" y="437"/>
                  </a:cubicBezTo>
                  <a:cubicBezTo>
                    <a:pt x="19" y="437"/>
                    <a:pt x="22" y="436"/>
                    <a:pt x="25" y="435"/>
                  </a:cubicBezTo>
                  <a:cubicBezTo>
                    <a:pt x="117" y="371"/>
                    <a:pt x="196" y="286"/>
                    <a:pt x="259" y="182"/>
                  </a:cubicBezTo>
                  <a:cubicBezTo>
                    <a:pt x="271" y="163"/>
                    <a:pt x="285" y="145"/>
                    <a:pt x="301" y="129"/>
                  </a:cubicBezTo>
                  <a:cubicBezTo>
                    <a:pt x="353" y="77"/>
                    <a:pt x="425" y="47"/>
                    <a:pt x="500" y="47"/>
                  </a:cubicBezTo>
                  <a:lnTo>
                    <a:pt x="501" y="47"/>
                  </a:lnTo>
                  <a:cubicBezTo>
                    <a:pt x="574" y="47"/>
                    <a:pt x="645" y="76"/>
                    <a:pt x="698" y="128"/>
                  </a:cubicBezTo>
                  <a:cubicBezTo>
                    <a:pt x="762" y="191"/>
                    <a:pt x="792" y="282"/>
                    <a:pt x="779" y="372"/>
                  </a:cubicBezTo>
                  <a:cubicBezTo>
                    <a:pt x="777" y="381"/>
                    <a:pt x="783" y="389"/>
                    <a:pt x="792" y="390"/>
                  </a:cubicBezTo>
                  <a:cubicBezTo>
                    <a:pt x="799" y="391"/>
                    <a:pt x="808" y="385"/>
                    <a:pt x="809" y="377"/>
                  </a:cubicBezTo>
                  <a:cubicBezTo>
                    <a:pt x="824" y="282"/>
                    <a:pt x="795" y="186"/>
                    <a:pt x="731" y="117"/>
                  </a:cubicBezTo>
                  <a:lnTo>
                    <a:pt x="821" y="27"/>
                  </a:lnTo>
                  <a:cubicBezTo>
                    <a:pt x="827" y="21"/>
                    <a:pt x="827" y="11"/>
                    <a:pt x="821" y="5"/>
                  </a:cubicBezTo>
                  <a:cubicBezTo>
                    <a:pt x="815" y="-1"/>
                    <a:pt x="805" y="-1"/>
                    <a:pt x="798" y="5"/>
                  </a:cubicBezTo>
                  <a:lnTo>
                    <a:pt x="708" y="95"/>
                  </a:lnTo>
                  <a:cubicBezTo>
                    <a:pt x="651" y="44"/>
                    <a:pt x="578" y="15"/>
                    <a:pt x="501" y="15"/>
                  </a:cubicBezTo>
                  <a:cubicBezTo>
                    <a:pt x="500" y="15"/>
                    <a:pt x="500" y="15"/>
                    <a:pt x="500" y="15"/>
                  </a:cubicBezTo>
                  <a:cubicBezTo>
                    <a:pt x="416" y="15"/>
                    <a:pt x="338" y="48"/>
                    <a:pt x="279" y="107"/>
                  </a:cubicBezTo>
                  <a:cubicBezTo>
                    <a:pt x="261" y="125"/>
                    <a:pt x="246" y="145"/>
                    <a:pt x="233" y="166"/>
                  </a:cubicBezTo>
                  <a:cubicBezTo>
                    <a:pt x="171" y="266"/>
                    <a:pt x="95" y="348"/>
                    <a:pt x="7" y="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28"/>
            <p:cNvSpPr/>
            <p:nvPr/>
          </p:nvSpPr>
          <p:spPr>
            <a:xfrm>
              <a:off x="2644200" y="1755000"/>
              <a:ext cx="358200" cy="214920"/>
            </a:xfrm>
            <a:custGeom>
              <a:avLst/>
              <a:gdLst/>
              <a:ahLst/>
              <a:cxnLst/>
              <a:rect l="l" t="t" r="r" b="b"/>
              <a:pathLst>
                <a:path w="996" h="598" extrusionOk="0">
                  <a:moveTo>
                    <a:pt x="869" y="160"/>
                  </a:moveTo>
                  <a:cubicBezTo>
                    <a:pt x="892" y="146"/>
                    <a:pt x="914" y="130"/>
                    <a:pt x="932" y="111"/>
                  </a:cubicBezTo>
                  <a:cubicBezTo>
                    <a:pt x="959" y="85"/>
                    <a:pt x="980" y="55"/>
                    <a:pt x="995" y="22"/>
                  </a:cubicBezTo>
                  <a:cubicBezTo>
                    <a:pt x="998" y="14"/>
                    <a:pt x="995" y="5"/>
                    <a:pt x="987" y="1"/>
                  </a:cubicBezTo>
                  <a:cubicBezTo>
                    <a:pt x="980" y="-3"/>
                    <a:pt x="970" y="1"/>
                    <a:pt x="967" y="9"/>
                  </a:cubicBezTo>
                  <a:cubicBezTo>
                    <a:pt x="952" y="39"/>
                    <a:pt x="934" y="65"/>
                    <a:pt x="910" y="89"/>
                  </a:cubicBezTo>
                  <a:cubicBezTo>
                    <a:pt x="893" y="106"/>
                    <a:pt x="874" y="121"/>
                    <a:pt x="853" y="133"/>
                  </a:cubicBezTo>
                  <a:cubicBezTo>
                    <a:pt x="743" y="197"/>
                    <a:pt x="648" y="294"/>
                    <a:pt x="575" y="413"/>
                  </a:cubicBezTo>
                  <a:cubicBezTo>
                    <a:pt x="563" y="432"/>
                    <a:pt x="549" y="450"/>
                    <a:pt x="534" y="466"/>
                  </a:cubicBezTo>
                  <a:cubicBezTo>
                    <a:pt x="481" y="519"/>
                    <a:pt x="409" y="548"/>
                    <a:pt x="335" y="548"/>
                  </a:cubicBezTo>
                  <a:lnTo>
                    <a:pt x="334" y="548"/>
                  </a:lnTo>
                  <a:cubicBezTo>
                    <a:pt x="260" y="548"/>
                    <a:pt x="190" y="520"/>
                    <a:pt x="136" y="467"/>
                  </a:cubicBezTo>
                  <a:cubicBezTo>
                    <a:pt x="82" y="414"/>
                    <a:pt x="52" y="343"/>
                    <a:pt x="52" y="267"/>
                  </a:cubicBezTo>
                  <a:cubicBezTo>
                    <a:pt x="52" y="191"/>
                    <a:pt x="82" y="121"/>
                    <a:pt x="135" y="67"/>
                  </a:cubicBezTo>
                  <a:cubicBezTo>
                    <a:pt x="144" y="58"/>
                    <a:pt x="152" y="51"/>
                    <a:pt x="162" y="43"/>
                  </a:cubicBezTo>
                  <a:cubicBezTo>
                    <a:pt x="169" y="38"/>
                    <a:pt x="171" y="28"/>
                    <a:pt x="166" y="21"/>
                  </a:cubicBezTo>
                  <a:cubicBezTo>
                    <a:pt x="160" y="14"/>
                    <a:pt x="150" y="13"/>
                    <a:pt x="144" y="18"/>
                  </a:cubicBezTo>
                  <a:cubicBezTo>
                    <a:pt x="133" y="27"/>
                    <a:pt x="123" y="35"/>
                    <a:pt x="113" y="45"/>
                  </a:cubicBezTo>
                  <a:cubicBezTo>
                    <a:pt x="54" y="105"/>
                    <a:pt x="21" y="184"/>
                    <a:pt x="22" y="267"/>
                  </a:cubicBezTo>
                  <a:cubicBezTo>
                    <a:pt x="22" y="345"/>
                    <a:pt x="49" y="418"/>
                    <a:pt x="101" y="475"/>
                  </a:cubicBezTo>
                  <a:lnTo>
                    <a:pt x="5" y="570"/>
                  </a:lnTo>
                  <a:cubicBezTo>
                    <a:pt x="-1" y="577"/>
                    <a:pt x="-1" y="587"/>
                    <a:pt x="5" y="593"/>
                  </a:cubicBezTo>
                  <a:cubicBezTo>
                    <a:pt x="7" y="596"/>
                    <a:pt x="12" y="598"/>
                    <a:pt x="16" y="598"/>
                  </a:cubicBezTo>
                  <a:cubicBezTo>
                    <a:pt x="20" y="598"/>
                    <a:pt x="24" y="596"/>
                    <a:pt x="27" y="593"/>
                  </a:cubicBezTo>
                  <a:lnTo>
                    <a:pt x="123" y="498"/>
                  </a:lnTo>
                  <a:cubicBezTo>
                    <a:pt x="181" y="551"/>
                    <a:pt x="256" y="579"/>
                    <a:pt x="334" y="579"/>
                  </a:cubicBezTo>
                  <a:cubicBezTo>
                    <a:pt x="335" y="579"/>
                    <a:pt x="335" y="579"/>
                    <a:pt x="335" y="579"/>
                  </a:cubicBezTo>
                  <a:cubicBezTo>
                    <a:pt x="418" y="579"/>
                    <a:pt x="496" y="547"/>
                    <a:pt x="556" y="488"/>
                  </a:cubicBezTo>
                  <a:cubicBezTo>
                    <a:pt x="573" y="470"/>
                    <a:pt x="589" y="451"/>
                    <a:pt x="602" y="429"/>
                  </a:cubicBezTo>
                  <a:cubicBezTo>
                    <a:pt x="672" y="314"/>
                    <a:pt x="764" y="221"/>
                    <a:pt x="869" y="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28"/>
            <p:cNvSpPr/>
            <p:nvPr/>
          </p:nvSpPr>
          <p:spPr>
            <a:xfrm>
              <a:off x="2854080" y="1646280"/>
              <a:ext cx="114480" cy="114480"/>
            </a:xfrm>
            <a:custGeom>
              <a:avLst/>
              <a:gdLst/>
              <a:ahLst/>
              <a:cxnLst/>
              <a:rect l="l" t="t" r="r" b="b"/>
              <a:pathLst>
                <a:path w="319" h="319" extrusionOk="0">
                  <a:moveTo>
                    <a:pt x="273" y="273"/>
                  </a:moveTo>
                  <a:cubicBezTo>
                    <a:pt x="334" y="210"/>
                    <a:pt x="334" y="109"/>
                    <a:pt x="273" y="47"/>
                  </a:cubicBezTo>
                  <a:cubicBezTo>
                    <a:pt x="243" y="18"/>
                    <a:pt x="202" y="0"/>
                    <a:pt x="159" y="0"/>
                  </a:cubicBezTo>
                  <a:cubicBezTo>
                    <a:pt x="117" y="0"/>
                    <a:pt x="77" y="18"/>
                    <a:pt x="47" y="47"/>
                  </a:cubicBezTo>
                  <a:cubicBezTo>
                    <a:pt x="-15" y="109"/>
                    <a:pt x="-15" y="210"/>
                    <a:pt x="47" y="273"/>
                  </a:cubicBezTo>
                  <a:cubicBezTo>
                    <a:pt x="77" y="302"/>
                    <a:pt x="117" y="319"/>
                    <a:pt x="159" y="319"/>
                  </a:cubicBezTo>
                  <a:cubicBezTo>
                    <a:pt x="202" y="319"/>
                    <a:pt x="243" y="302"/>
                    <a:pt x="273" y="273"/>
                  </a:cubicBezTo>
                  <a:moveTo>
                    <a:pt x="69" y="69"/>
                  </a:moveTo>
                  <a:cubicBezTo>
                    <a:pt x="93" y="45"/>
                    <a:pt x="125" y="32"/>
                    <a:pt x="159" y="32"/>
                  </a:cubicBezTo>
                  <a:cubicBezTo>
                    <a:pt x="194" y="32"/>
                    <a:pt x="226" y="45"/>
                    <a:pt x="251" y="69"/>
                  </a:cubicBezTo>
                  <a:cubicBezTo>
                    <a:pt x="300" y="120"/>
                    <a:pt x="300" y="200"/>
                    <a:pt x="251" y="251"/>
                  </a:cubicBezTo>
                  <a:cubicBezTo>
                    <a:pt x="226" y="275"/>
                    <a:pt x="194" y="288"/>
                    <a:pt x="159" y="288"/>
                  </a:cubicBezTo>
                  <a:cubicBezTo>
                    <a:pt x="125" y="288"/>
                    <a:pt x="93" y="275"/>
                    <a:pt x="69" y="251"/>
                  </a:cubicBezTo>
                  <a:cubicBezTo>
                    <a:pt x="20" y="200"/>
                    <a:pt x="20" y="120"/>
                    <a:pt x="69" y="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28"/>
            <p:cNvSpPr/>
            <p:nvPr/>
          </p:nvSpPr>
          <p:spPr>
            <a:xfrm>
              <a:off x="2696040" y="180504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318" h="318" extrusionOk="0">
                  <a:moveTo>
                    <a:pt x="46" y="47"/>
                  </a:moveTo>
                  <a:cubicBezTo>
                    <a:pt x="16" y="77"/>
                    <a:pt x="0" y="117"/>
                    <a:pt x="0" y="159"/>
                  </a:cubicBezTo>
                  <a:cubicBezTo>
                    <a:pt x="0" y="201"/>
                    <a:pt x="16" y="241"/>
                    <a:pt x="46" y="272"/>
                  </a:cubicBezTo>
                  <a:cubicBezTo>
                    <a:pt x="77" y="303"/>
                    <a:pt x="118" y="318"/>
                    <a:pt x="159" y="318"/>
                  </a:cubicBezTo>
                  <a:cubicBezTo>
                    <a:pt x="200" y="318"/>
                    <a:pt x="240" y="303"/>
                    <a:pt x="271" y="272"/>
                  </a:cubicBezTo>
                  <a:cubicBezTo>
                    <a:pt x="301" y="241"/>
                    <a:pt x="318" y="201"/>
                    <a:pt x="318" y="159"/>
                  </a:cubicBezTo>
                  <a:cubicBezTo>
                    <a:pt x="318" y="117"/>
                    <a:pt x="301" y="77"/>
                    <a:pt x="271" y="47"/>
                  </a:cubicBezTo>
                  <a:cubicBezTo>
                    <a:pt x="209" y="-16"/>
                    <a:pt x="108" y="-16"/>
                    <a:pt x="46" y="47"/>
                  </a:cubicBezTo>
                  <a:moveTo>
                    <a:pt x="286" y="159"/>
                  </a:moveTo>
                  <a:cubicBezTo>
                    <a:pt x="286" y="193"/>
                    <a:pt x="273" y="226"/>
                    <a:pt x="249" y="250"/>
                  </a:cubicBezTo>
                  <a:cubicBezTo>
                    <a:pt x="200" y="300"/>
                    <a:pt x="118" y="300"/>
                    <a:pt x="68" y="250"/>
                  </a:cubicBezTo>
                  <a:cubicBezTo>
                    <a:pt x="44" y="226"/>
                    <a:pt x="30" y="193"/>
                    <a:pt x="30" y="159"/>
                  </a:cubicBezTo>
                  <a:cubicBezTo>
                    <a:pt x="30" y="125"/>
                    <a:pt x="44" y="93"/>
                    <a:pt x="68" y="69"/>
                  </a:cubicBezTo>
                  <a:cubicBezTo>
                    <a:pt x="93" y="44"/>
                    <a:pt x="126" y="31"/>
                    <a:pt x="159" y="31"/>
                  </a:cubicBezTo>
                  <a:cubicBezTo>
                    <a:pt x="191" y="31"/>
                    <a:pt x="224" y="44"/>
                    <a:pt x="249" y="69"/>
                  </a:cubicBezTo>
                  <a:cubicBezTo>
                    <a:pt x="273" y="93"/>
                    <a:pt x="286" y="125"/>
                    <a:pt x="286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28"/>
            <p:cNvSpPr/>
            <p:nvPr/>
          </p:nvSpPr>
          <p:spPr>
            <a:xfrm>
              <a:off x="2772000" y="1721520"/>
              <a:ext cx="120600" cy="1206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252" y="336"/>
                  </a:moveTo>
                  <a:cubicBezTo>
                    <a:pt x="263" y="336"/>
                    <a:pt x="274" y="332"/>
                    <a:pt x="282" y="324"/>
                  </a:cubicBezTo>
                  <a:lnTo>
                    <a:pt x="324" y="282"/>
                  </a:lnTo>
                  <a:cubicBezTo>
                    <a:pt x="331" y="274"/>
                    <a:pt x="336" y="264"/>
                    <a:pt x="336" y="253"/>
                  </a:cubicBezTo>
                  <a:cubicBezTo>
                    <a:pt x="336" y="241"/>
                    <a:pt x="331" y="232"/>
                    <a:pt x="324" y="223"/>
                  </a:cubicBezTo>
                  <a:lnTo>
                    <a:pt x="113" y="12"/>
                  </a:lnTo>
                  <a:cubicBezTo>
                    <a:pt x="96" y="-3"/>
                    <a:pt x="70" y="-3"/>
                    <a:pt x="53" y="12"/>
                  </a:cubicBezTo>
                  <a:lnTo>
                    <a:pt x="12" y="54"/>
                  </a:lnTo>
                  <a:cubicBezTo>
                    <a:pt x="4" y="61"/>
                    <a:pt x="0" y="72"/>
                    <a:pt x="0" y="83"/>
                  </a:cubicBezTo>
                  <a:cubicBezTo>
                    <a:pt x="0" y="94"/>
                    <a:pt x="4" y="105"/>
                    <a:pt x="12" y="113"/>
                  </a:cubicBezTo>
                  <a:lnTo>
                    <a:pt x="223" y="324"/>
                  </a:lnTo>
                  <a:cubicBezTo>
                    <a:pt x="231" y="332"/>
                    <a:pt x="241" y="336"/>
                    <a:pt x="252" y="336"/>
                  </a:cubicBezTo>
                  <a:moveTo>
                    <a:pt x="34" y="91"/>
                  </a:moveTo>
                  <a:cubicBezTo>
                    <a:pt x="33" y="89"/>
                    <a:pt x="31" y="87"/>
                    <a:pt x="31" y="83"/>
                  </a:cubicBezTo>
                  <a:cubicBezTo>
                    <a:pt x="31" y="80"/>
                    <a:pt x="33" y="78"/>
                    <a:pt x="34" y="76"/>
                  </a:cubicBezTo>
                  <a:lnTo>
                    <a:pt x="75" y="35"/>
                  </a:lnTo>
                  <a:cubicBezTo>
                    <a:pt x="80" y="31"/>
                    <a:pt x="86" y="31"/>
                    <a:pt x="91" y="35"/>
                  </a:cubicBezTo>
                  <a:lnTo>
                    <a:pt x="302" y="246"/>
                  </a:lnTo>
                  <a:cubicBezTo>
                    <a:pt x="303" y="247"/>
                    <a:pt x="304" y="250"/>
                    <a:pt x="304" y="253"/>
                  </a:cubicBezTo>
                  <a:cubicBezTo>
                    <a:pt x="304" y="255"/>
                    <a:pt x="303" y="258"/>
                    <a:pt x="302" y="260"/>
                  </a:cubicBezTo>
                  <a:lnTo>
                    <a:pt x="260" y="302"/>
                  </a:lnTo>
                  <a:cubicBezTo>
                    <a:pt x="256" y="306"/>
                    <a:pt x="249" y="306"/>
                    <a:pt x="245" y="302"/>
                  </a:cubicBezTo>
                  <a:lnTo>
                    <a:pt x="34" y="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9" name="Google Shape;2769;p28"/>
          <p:cNvSpPr txBox="1"/>
          <p:nvPr/>
        </p:nvSpPr>
        <p:spPr>
          <a:xfrm>
            <a:off x="3249250" y="1038771"/>
            <a:ext cx="4693652" cy="10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Improve LLM’s ability to generate accurate code for complex requests and enhance the application data retrieval to focus on specific criteria, improving processing speed.</a:t>
            </a:r>
            <a:endParaRPr/>
          </a:p>
        </p:txBody>
      </p:sp>
      <p:sp>
        <p:nvSpPr>
          <p:cNvPr id="2770" name="Google Shape;2770;p28"/>
          <p:cNvSpPr txBox="1"/>
          <p:nvPr/>
        </p:nvSpPr>
        <p:spPr>
          <a:xfrm>
            <a:off x="3292542" y="2293884"/>
            <a:ext cx="4542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Enhance data Implement use cases for dashboard creation, alert management, project task generation, and people allocation.</a:t>
            </a:r>
            <a:endParaRPr/>
          </a:p>
        </p:txBody>
      </p:sp>
      <p:sp>
        <p:nvSpPr>
          <p:cNvPr id="2771" name="Google Shape;2771;p28"/>
          <p:cNvSpPr txBox="1"/>
          <p:nvPr/>
        </p:nvSpPr>
        <p:spPr>
          <a:xfrm>
            <a:off x="3317741" y="3289987"/>
            <a:ext cx="4625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Incorporate visual interface, add voice input/output and graphical data representations, and try to handle user’s misunderstandings and try to provide more corrective feedback.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9" name="Google Shape;2779;p29"/>
          <p:cNvGrpSpPr/>
          <p:nvPr/>
        </p:nvGrpSpPr>
        <p:grpSpPr>
          <a:xfrm>
            <a:off x="-230220" y="827100"/>
            <a:ext cx="1003680" cy="641880"/>
            <a:chOff x="-230220" y="827100"/>
            <a:chExt cx="1003680" cy="641880"/>
          </a:xfrm>
        </p:grpSpPr>
        <p:sp>
          <p:nvSpPr>
            <p:cNvPr id="2780" name="Google Shape;2780;p29"/>
            <p:cNvSpPr/>
            <p:nvPr/>
          </p:nvSpPr>
          <p:spPr>
            <a:xfrm rot="5400000">
              <a:off x="-230040" y="8269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29"/>
            <p:cNvSpPr/>
            <p:nvPr/>
          </p:nvSpPr>
          <p:spPr>
            <a:xfrm rot="5400000">
              <a:off x="-230040" y="10735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29"/>
            <p:cNvSpPr/>
            <p:nvPr/>
          </p:nvSpPr>
          <p:spPr>
            <a:xfrm rot="5400000">
              <a:off x="-230040" y="132048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29"/>
            <p:cNvSpPr/>
            <p:nvPr/>
          </p:nvSpPr>
          <p:spPr>
            <a:xfrm rot="5400000">
              <a:off x="54720" y="8269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29"/>
            <p:cNvSpPr/>
            <p:nvPr/>
          </p:nvSpPr>
          <p:spPr>
            <a:xfrm rot="5400000">
              <a:off x="54720" y="10735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29"/>
            <p:cNvSpPr/>
            <p:nvPr/>
          </p:nvSpPr>
          <p:spPr>
            <a:xfrm rot="5400000">
              <a:off x="54720" y="132048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29"/>
            <p:cNvSpPr/>
            <p:nvPr/>
          </p:nvSpPr>
          <p:spPr>
            <a:xfrm rot="5400000">
              <a:off x="339840" y="8269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29"/>
            <p:cNvSpPr/>
            <p:nvPr/>
          </p:nvSpPr>
          <p:spPr>
            <a:xfrm rot="5400000">
              <a:off x="339840" y="10735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29"/>
            <p:cNvSpPr/>
            <p:nvPr/>
          </p:nvSpPr>
          <p:spPr>
            <a:xfrm rot="5400000">
              <a:off x="339840" y="132048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29"/>
            <p:cNvSpPr/>
            <p:nvPr/>
          </p:nvSpPr>
          <p:spPr>
            <a:xfrm rot="5400000">
              <a:off x="624960" y="8269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29"/>
            <p:cNvSpPr/>
            <p:nvPr/>
          </p:nvSpPr>
          <p:spPr>
            <a:xfrm rot="5400000">
              <a:off x="624960" y="10735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29"/>
            <p:cNvSpPr/>
            <p:nvPr/>
          </p:nvSpPr>
          <p:spPr>
            <a:xfrm rot="5400000">
              <a:off x="624960" y="132048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6" name="Google Shape;2776;p29"/>
          <p:cNvGrpSpPr/>
          <p:nvPr/>
        </p:nvGrpSpPr>
        <p:grpSpPr>
          <a:xfrm>
            <a:off x="316972" y="170482"/>
            <a:ext cx="8510055" cy="4802535"/>
            <a:chOff x="1194840" y="546840"/>
            <a:chExt cx="6868440" cy="4193640"/>
          </a:xfrm>
        </p:grpSpPr>
        <p:sp>
          <p:nvSpPr>
            <p:cNvPr id="2777" name="Google Shape;2777;p29"/>
            <p:cNvSpPr/>
            <p:nvPr/>
          </p:nvSpPr>
          <p:spPr>
            <a:xfrm>
              <a:off x="3859920" y="4143960"/>
              <a:ext cx="1652040" cy="59652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29"/>
            <p:cNvSpPr/>
            <p:nvPr/>
          </p:nvSpPr>
          <p:spPr>
            <a:xfrm>
              <a:off x="1194840" y="546840"/>
              <a:ext cx="6868440" cy="3665520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v1_fast_2.5">
            <a:hlinkClick r:id="" action="ppaction://media"/>
            <a:extLst>
              <a:ext uri="{FF2B5EF4-FFF2-40B4-BE49-F238E27FC236}">
                <a16:creationId xmlns:a16="http://schemas.microsoft.com/office/drawing/2014/main" id="{54211DF1-88FD-DDD2-4784-A61B0B4F3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7836" b="7836"/>
          <a:stretch/>
        </p:blipFill>
        <p:spPr>
          <a:xfrm>
            <a:off x="462053" y="321878"/>
            <a:ext cx="8212344" cy="3895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30"/>
          <p:cNvSpPr txBox="1">
            <a:spLocks noGrp="1"/>
          </p:cNvSpPr>
          <p:nvPr>
            <p:ph type="title" idx="4294967295"/>
          </p:nvPr>
        </p:nvSpPr>
        <p:spPr>
          <a:xfrm>
            <a:off x="1087735" y="1994900"/>
            <a:ext cx="6968529" cy="128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anrope ExtraBold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Leveraging Large Language Models To Automate Processes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8" name="Google Shape;2798;p30"/>
          <p:cNvSpPr/>
          <p:nvPr/>
        </p:nvSpPr>
        <p:spPr>
          <a:xfrm>
            <a:off x="713160" y="3704760"/>
            <a:ext cx="4188240" cy="7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9" name="Google Shape;2799;p30"/>
          <p:cNvSpPr txBox="1">
            <a:spLocks noGrp="1"/>
          </p:cNvSpPr>
          <p:nvPr>
            <p:ph type="subTitle" idx="4294967295"/>
          </p:nvPr>
        </p:nvSpPr>
        <p:spPr>
          <a:xfrm>
            <a:off x="811483" y="3986461"/>
            <a:ext cx="6799680" cy="62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Tiago Valentim Henriques</a:t>
            </a:r>
          </a:p>
          <a:p>
            <a:pPr marL="2286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dirty="0">
                <a:solidFill>
                  <a:srgbClr val="000000"/>
                </a:solidFill>
                <a:latin typeface="Work Sans"/>
                <a:sym typeface="Work Sans"/>
              </a:rPr>
              <a:t>with Skills Workflow</a:t>
            </a:r>
            <a:endParaRPr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340;p76">
            <a:extLst>
              <a:ext uri="{FF2B5EF4-FFF2-40B4-BE49-F238E27FC236}">
                <a16:creationId xmlns:a16="http://schemas.microsoft.com/office/drawing/2014/main" id="{B081EF36-976F-2CDA-6DF4-4F8D00641AE8}"/>
              </a:ext>
            </a:extLst>
          </p:cNvPr>
          <p:cNvSpPr txBox="1">
            <a:spLocks/>
          </p:cNvSpPr>
          <p:nvPr/>
        </p:nvSpPr>
        <p:spPr>
          <a:xfrm>
            <a:off x="901800" y="845775"/>
            <a:ext cx="4448100" cy="725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>
                <a:latin typeface="Work Sans" pitchFamily="2" charset="0"/>
              </a:rPr>
              <a:t>Thanks!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" name="Google Shape;2826;p32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313" y="357809"/>
            <a:ext cx="6243552" cy="434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A5FBBB-A21F-B20A-E9DD-B77F5E471495}"/>
              </a:ext>
            </a:extLst>
          </p:cNvPr>
          <p:cNvSpPr txBox="1"/>
          <p:nvPr/>
        </p:nvSpPr>
        <p:spPr>
          <a:xfrm>
            <a:off x="421305" y="2378195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Global 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13"/>
          <p:cNvSpPr txBox="1">
            <a:spLocks noGrp="1"/>
          </p:cNvSpPr>
          <p:nvPr>
            <p:ph type="title"/>
          </p:nvPr>
        </p:nvSpPr>
        <p:spPr>
          <a:xfrm>
            <a:off x="720180" y="233195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Features Overview</a:t>
            </a:r>
            <a:endParaRPr sz="3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8" name="Google Shape;2478;p13" descr="A computer screen shot of a pr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960" y="1008950"/>
            <a:ext cx="6472079" cy="3783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>
          <a:extLst>
            <a:ext uri="{FF2B5EF4-FFF2-40B4-BE49-F238E27FC236}">
              <a16:creationId xmlns:a16="http://schemas.microsoft.com/office/drawing/2014/main" id="{C30DF601-1892-24D2-73C0-E8C9B5EE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62;p25">
            <a:extLst>
              <a:ext uri="{FF2B5EF4-FFF2-40B4-BE49-F238E27FC236}">
                <a16:creationId xmlns:a16="http://schemas.microsoft.com/office/drawing/2014/main" id="{3DDA596E-575D-3504-CE56-5A009F8BF96D}"/>
              </a:ext>
            </a:extLst>
          </p:cNvPr>
          <p:cNvSpPr txBox="1">
            <a:spLocks/>
          </p:cNvSpPr>
          <p:nvPr/>
        </p:nvSpPr>
        <p:spPr>
          <a:xfrm>
            <a:off x="720180" y="271111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Data Analise Prompts </a:t>
            </a:r>
            <a:endParaRPr lang="en-US" sz="3000" dirty="0">
              <a:solidFill>
                <a:srgbClr val="000000"/>
              </a:solidFill>
            </a:endParaRPr>
          </a:p>
        </p:txBody>
      </p:sp>
      <p:pic>
        <p:nvPicPr>
          <p:cNvPr id="2" name="Google Shape;2600;p20" descr="A screenshot of a computer&#10;&#10;Description automatically generated">
            <a:extLst>
              <a:ext uri="{FF2B5EF4-FFF2-40B4-BE49-F238E27FC236}">
                <a16:creationId xmlns:a16="http://schemas.microsoft.com/office/drawing/2014/main" id="{EA3A024A-D43F-F2D6-F05D-5B594E0E79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034" y="1028891"/>
            <a:ext cx="4414648" cy="141899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2601;p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E998AE-BC92-CC25-F3E4-A2B54A48DA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1557" y="1734447"/>
            <a:ext cx="4456640" cy="3000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2602;p20">
            <a:extLst>
              <a:ext uri="{FF2B5EF4-FFF2-40B4-BE49-F238E27FC236}">
                <a16:creationId xmlns:a16="http://schemas.microsoft.com/office/drawing/2014/main" id="{D2B574DB-D44A-5536-52F7-05C1156585C6}"/>
              </a:ext>
            </a:extLst>
          </p:cNvPr>
          <p:cNvSpPr txBox="1"/>
          <p:nvPr/>
        </p:nvSpPr>
        <p:spPr>
          <a:xfrm>
            <a:off x="5124866" y="1092014"/>
            <a:ext cx="32989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r>
              <a:rPr lang="en-US" sz="1800" b="1" dirty="0" err="1">
                <a:solidFill>
                  <a:schemeClr val="dk1"/>
                </a:solidFill>
              </a:rPr>
              <a:t>script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Query Approach</a:t>
            </a:r>
            <a:endParaRPr dirty="0"/>
          </a:p>
        </p:txBody>
      </p:sp>
      <p:cxnSp>
        <p:nvCxnSpPr>
          <p:cNvPr id="7" name="Google Shape;2603;p20">
            <a:extLst>
              <a:ext uri="{FF2B5EF4-FFF2-40B4-BE49-F238E27FC236}">
                <a16:creationId xmlns:a16="http://schemas.microsoft.com/office/drawing/2014/main" id="{0B2C7F99-46AF-F751-4BAA-CC1FAD9C3FE1}"/>
              </a:ext>
            </a:extLst>
          </p:cNvPr>
          <p:cNvCxnSpPr/>
          <p:nvPr/>
        </p:nvCxnSpPr>
        <p:spPr>
          <a:xfrm rot="10800000" flipH="1">
            <a:off x="3852444" y="2895981"/>
            <a:ext cx="417443" cy="178905"/>
          </a:xfrm>
          <a:prstGeom prst="straightConnector1">
            <a:avLst/>
          </a:prstGeom>
          <a:noFill/>
          <a:ln w="28575" cap="flat" cmpd="sng">
            <a:solidFill>
              <a:srgbClr val="DC303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" name="Google Shape;2604;p20">
            <a:extLst>
              <a:ext uri="{FF2B5EF4-FFF2-40B4-BE49-F238E27FC236}">
                <a16:creationId xmlns:a16="http://schemas.microsoft.com/office/drawing/2014/main" id="{C41D9458-1ADA-2489-F6CF-494A228DEAB0}"/>
              </a:ext>
            </a:extLst>
          </p:cNvPr>
          <p:cNvSpPr txBox="1"/>
          <p:nvPr/>
        </p:nvSpPr>
        <p:spPr>
          <a:xfrm>
            <a:off x="1100952" y="2695616"/>
            <a:ext cx="3067265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Day: the date of the leave (?string, format </a:t>
            </a:r>
            <a:r>
              <a:rPr lang="en-US" sz="1400" dirty="0" err="1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yyyy-mm-ddTHH:MM:SS</a:t>
            </a:r>
            <a:r>
              <a:rPr lang="en-US" sz="14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4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Hours: leave duration in hours (?int)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endParaRPr sz="14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 err="1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IsHalfDay</a:t>
            </a:r>
            <a:r>
              <a:rPr lang="en-US" sz="14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: indicates if the leave is for half a day (?bool)</a:t>
            </a:r>
            <a:endParaRPr dirty="0">
              <a:latin typeface="Work Sans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...</a:t>
            </a:r>
            <a:endParaRPr dirty="0"/>
          </a:p>
        </p:txBody>
      </p:sp>
      <p:sp>
        <p:nvSpPr>
          <p:cNvPr id="9" name="Google Shape;2605;p20">
            <a:extLst>
              <a:ext uri="{FF2B5EF4-FFF2-40B4-BE49-F238E27FC236}">
                <a16:creationId xmlns:a16="http://schemas.microsoft.com/office/drawing/2014/main" id="{07CA95E3-06D7-38CC-895A-9379C4B1BAB9}"/>
              </a:ext>
            </a:extLst>
          </p:cNvPr>
          <p:cNvSpPr txBox="1"/>
          <p:nvPr/>
        </p:nvSpPr>
        <p:spPr>
          <a:xfrm>
            <a:off x="388025" y="645625"/>
            <a:ext cx="490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80000"/>
                </a:solidFill>
              </a:rPr>
              <a:t>1</a:t>
            </a:r>
            <a:endParaRPr sz="1700">
              <a:solidFill>
                <a:srgbClr val="980000"/>
              </a:solidFill>
            </a:endParaRPr>
          </a:p>
        </p:txBody>
      </p:sp>
      <p:sp>
        <p:nvSpPr>
          <p:cNvPr id="10" name="Google Shape;2606;p20">
            <a:extLst>
              <a:ext uri="{FF2B5EF4-FFF2-40B4-BE49-F238E27FC236}">
                <a16:creationId xmlns:a16="http://schemas.microsoft.com/office/drawing/2014/main" id="{B5433E2A-014F-165C-C5AA-67DB0D20E04F}"/>
              </a:ext>
            </a:extLst>
          </p:cNvPr>
          <p:cNvSpPr txBox="1"/>
          <p:nvPr/>
        </p:nvSpPr>
        <p:spPr>
          <a:xfrm>
            <a:off x="4859250" y="1383138"/>
            <a:ext cx="490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80000"/>
                </a:solidFill>
              </a:rPr>
              <a:t>2</a:t>
            </a:r>
            <a:endParaRPr sz="1700">
              <a:solidFill>
                <a:srgbClr val="9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00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62;p25">
            <a:extLst>
              <a:ext uri="{FF2B5EF4-FFF2-40B4-BE49-F238E27FC236}">
                <a16:creationId xmlns:a16="http://schemas.microsoft.com/office/drawing/2014/main" id="{7F429174-E0DA-C732-8158-BEBDBB1E70EE}"/>
              </a:ext>
            </a:extLst>
          </p:cNvPr>
          <p:cNvSpPr txBox="1">
            <a:spLocks/>
          </p:cNvSpPr>
          <p:nvPr/>
        </p:nvSpPr>
        <p:spPr>
          <a:xfrm>
            <a:off x="720180" y="271111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Config update Prompts</a:t>
            </a:r>
            <a:endParaRPr lang="en-US" sz="3000" dirty="0">
              <a:solidFill>
                <a:srgbClr val="000000"/>
              </a:solidFill>
            </a:endParaRPr>
          </a:p>
        </p:txBody>
      </p:sp>
      <p:pic>
        <p:nvPicPr>
          <p:cNvPr id="2623" name="Google Shape;2623;p22" descr="A computer screen shot of a computer pr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3322" y="975495"/>
            <a:ext cx="4134347" cy="176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4" name="Google Shape;2624;p22" descr="A screenshot of a computer pr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7325" y="2877399"/>
            <a:ext cx="4134345" cy="177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>
          <a:extLst>
            <a:ext uri="{FF2B5EF4-FFF2-40B4-BE49-F238E27FC236}">
              <a16:creationId xmlns:a16="http://schemas.microsoft.com/office/drawing/2014/main" id="{70153FBD-04FF-2040-34F2-11F6314A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9F48EE8-75FC-7A76-128F-DB0A5256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08" y="1371807"/>
            <a:ext cx="6750983" cy="2399886"/>
          </a:xfrm>
          <a:prstGeom prst="rect">
            <a:avLst/>
          </a:prstGeom>
        </p:spPr>
      </p:pic>
      <p:sp>
        <p:nvSpPr>
          <p:cNvPr id="4" name="Google Shape;2662;p25">
            <a:extLst>
              <a:ext uri="{FF2B5EF4-FFF2-40B4-BE49-F238E27FC236}">
                <a16:creationId xmlns:a16="http://schemas.microsoft.com/office/drawing/2014/main" id="{5FD9FA02-1746-4875-8D0B-32D39470FC9A}"/>
              </a:ext>
            </a:extLst>
          </p:cNvPr>
          <p:cNvSpPr txBox="1">
            <a:spLocks/>
          </p:cNvSpPr>
          <p:nvPr/>
        </p:nvSpPr>
        <p:spPr>
          <a:xfrm>
            <a:off x="720180" y="271111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Final Answer Prompt</a:t>
            </a:r>
            <a:endParaRPr lang="en-US" sz="3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>
          <a:extLst>
            <a:ext uri="{FF2B5EF4-FFF2-40B4-BE49-F238E27FC236}">
              <a16:creationId xmlns:a16="http://schemas.microsoft.com/office/drawing/2014/main" id="{008CE16D-D828-ECEE-F61A-CEE6DE5BD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38181-60A4-2C78-7080-91617867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38" y="0"/>
            <a:ext cx="54689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5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>
          <a:extLst>
            <a:ext uri="{FF2B5EF4-FFF2-40B4-BE49-F238E27FC236}">
              <a16:creationId xmlns:a16="http://schemas.microsoft.com/office/drawing/2014/main" id="{DB63DEAD-CC12-E315-39A8-24DCA6285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FA9FE-E8BD-D1BD-61D6-05D563B4D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715" y="0"/>
            <a:ext cx="4828566" cy="1644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5742A-F9E1-403A-00F3-B7AB55CF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716" y="1557465"/>
            <a:ext cx="4828565" cy="35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6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4"/>
          <p:cNvSpPr/>
          <p:nvPr/>
        </p:nvSpPr>
        <p:spPr>
          <a:xfrm>
            <a:off x="3471480" y="2515680"/>
            <a:ext cx="772560" cy="7725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4"/>
          <p:cNvSpPr txBox="1">
            <a:spLocks noGrp="1"/>
          </p:cNvSpPr>
          <p:nvPr>
            <p:ph type="title" idx="4294967295"/>
          </p:nvPr>
        </p:nvSpPr>
        <p:spPr>
          <a:xfrm>
            <a:off x="713520" y="34474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Why . . .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4"/>
          <p:cNvSpPr/>
          <p:nvPr/>
        </p:nvSpPr>
        <p:spPr>
          <a:xfrm flipH="1">
            <a:off x="1118520" y="1368720"/>
            <a:ext cx="1924560" cy="46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0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Evolution of Interfaces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4"/>
          <p:cNvSpPr/>
          <p:nvPr/>
        </p:nvSpPr>
        <p:spPr>
          <a:xfrm>
            <a:off x="3474720" y="1455120"/>
            <a:ext cx="772560" cy="7725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4"/>
          <p:cNvSpPr/>
          <p:nvPr/>
        </p:nvSpPr>
        <p:spPr>
          <a:xfrm>
            <a:off x="3471480" y="3633840"/>
            <a:ext cx="772560" cy="7725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4"/>
          <p:cNvSpPr/>
          <p:nvPr/>
        </p:nvSpPr>
        <p:spPr>
          <a:xfrm>
            <a:off x="4887720" y="1455120"/>
            <a:ext cx="772560" cy="7725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4"/>
          <p:cNvSpPr/>
          <p:nvPr/>
        </p:nvSpPr>
        <p:spPr>
          <a:xfrm>
            <a:off x="4887720" y="2529000"/>
            <a:ext cx="772560" cy="7725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4"/>
          <p:cNvSpPr/>
          <p:nvPr/>
        </p:nvSpPr>
        <p:spPr>
          <a:xfrm>
            <a:off x="4887720" y="3605760"/>
            <a:ext cx="772560" cy="7725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8" name="Google Shape;2218;p4"/>
          <p:cNvCxnSpPr/>
          <p:nvPr/>
        </p:nvCxnSpPr>
        <p:spPr>
          <a:xfrm>
            <a:off x="3019680" y="1602000"/>
            <a:ext cx="454800" cy="2391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219" name="Google Shape;2219;p4"/>
          <p:cNvSpPr/>
          <p:nvPr/>
        </p:nvSpPr>
        <p:spPr>
          <a:xfrm flipH="1">
            <a:off x="3857760" y="2228040"/>
            <a:ext cx="2880" cy="287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4"/>
          <p:cNvSpPr/>
          <p:nvPr/>
        </p:nvSpPr>
        <p:spPr>
          <a:xfrm>
            <a:off x="3857760" y="3288600"/>
            <a:ext cx="360" cy="344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p4"/>
          <p:cNvSpPr/>
          <p:nvPr/>
        </p:nvSpPr>
        <p:spPr>
          <a:xfrm>
            <a:off x="5274000" y="2228040"/>
            <a:ext cx="360" cy="300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4"/>
          <p:cNvSpPr/>
          <p:nvPr/>
        </p:nvSpPr>
        <p:spPr>
          <a:xfrm>
            <a:off x="5274000" y="3301560"/>
            <a:ext cx="360" cy="30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3" name="Google Shape;2223;p4"/>
          <p:cNvCxnSpPr/>
          <p:nvPr/>
        </p:nvCxnSpPr>
        <p:spPr>
          <a:xfrm rot="-5400000">
            <a:off x="3090000" y="2221920"/>
            <a:ext cx="2950800" cy="1416000"/>
          </a:xfrm>
          <a:prstGeom prst="bentConnector5">
            <a:avLst>
              <a:gd name="adj1" fmla="val -7746"/>
              <a:gd name="adj2" fmla="val 49996"/>
              <a:gd name="adj3" fmla="val 10775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4" name="Google Shape;2224;p4"/>
          <p:cNvCxnSpPr>
            <a:cxnSpLocks/>
            <a:stCxn id="2229" idx="3"/>
          </p:cNvCxnSpPr>
          <p:nvPr/>
        </p:nvCxnSpPr>
        <p:spPr>
          <a:xfrm rot="10800000">
            <a:off x="5639400" y="3984960"/>
            <a:ext cx="499007" cy="60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225" name="Google Shape;2225;p4"/>
          <p:cNvSpPr/>
          <p:nvPr/>
        </p:nvSpPr>
        <p:spPr>
          <a:xfrm flipH="1">
            <a:off x="1118520" y="2645640"/>
            <a:ext cx="1924560" cy="46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0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Everyday AI Assistants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4"/>
          <p:cNvSpPr/>
          <p:nvPr/>
        </p:nvSpPr>
        <p:spPr>
          <a:xfrm flipH="1">
            <a:off x="1115026" y="3812400"/>
            <a:ext cx="1944360" cy="46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0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Adapting to Technology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4"/>
          <p:cNvSpPr/>
          <p:nvPr/>
        </p:nvSpPr>
        <p:spPr>
          <a:xfrm flipH="1">
            <a:off x="6068726" y="1580220"/>
            <a:ext cx="1924560" cy="46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0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Skills Workflow Advantage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4"/>
          <p:cNvSpPr/>
          <p:nvPr/>
        </p:nvSpPr>
        <p:spPr>
          <a:xfrm flipH="1">
            <a:off x="6077906" y="2674799"/>
            <a:ext cx="1924560" cy="46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0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Simplifying Interfaces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4"/>
          <p:cNvSpPr/>
          <p:nvPr/>
        </p:nvSpPr>
        <p:spPr>
          <a:xfrm flipH="1">
            <a:off x="6138406" y="3812400"/>
            <a:ext cx="1924559" cy="46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0" strike="noStrik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Boosting Productivity</a:t>
            </a:r>
            <a:endParaRPr sz="16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0" name="Google Shape;2230;p4"/>
          <p:cNvGrpSpPr/>
          <p:nvPr/>
        </p:nvGrpSpPr>
        <p:grpSpPr>
          <a:xfrm>
            <a:off x="3684600" y="2665440"/>
            <a:ext cx="342720" cy="460440"/>
            <a:chOff x="3684600" y="2665440"/>
            <a:chExt cx="342720" cy="460440"/>
          </a:xfrm>
        </p:grpSpPr>
        <p:sp>
          <p:nvSpPr>
            <p:cNvPr id="2231" name="Google Shape;2231;p4"/>
            <p:cNvSpPr/>
            <p:nvPr/>
          </p:nvSpPr>
          <p:spPr>
            <a:xfrm>
              <a:off x="3684600" y="2665440"/>
              <a:ext cx="342720" cy="460440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4"/>
            <p:cNvSpPr/>
            <p:nvPr/>
          </p:nvSpPr>
          <p:spPr>
            <a:xfrm>
              <a:off x="3785040" y="2696040"/>
              <a:ext cx="201960" cy="167400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4"/>
            <p:cNvSpPr/>
            <p:nvPr/>
          </p:nvSpPr>
          <p:spPr>
            <a:xfrm>
              <a:off x="3827880" y="2727360"/>
              <a:ext cx="118080" cy="97920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4" name="Google Shape;2234;p4"/>
          <p:cNvSpPr/>
          <p:nvPr/>
        </p:nvSpPr>
        <p:spPr>
          <a:xfrm>
            <a:off x="3632040" y="1632600"/>
            <a:ext cx="454680" cy="436680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5" name="Google Shape;2235;p4"/>
          <p:cNvGrpSpPr/>
          <p:nvPr/>
        </p:nvGrpSpPr>
        <p:grpSpPr>
          <a:xfrm>
            <a:off x="3660480" y="3812400"/>
            <a:ext cx="413280" cy="414720"/>
            <a:chOff x="3660480" y="3812400"/>
            <a:chExt cx="413280" cy="414720"/>
          </a:xfrm>
        </p:grpSpPr>
        <p:sp>
          <p:nvSpPr>
            <p:cNvPr id="2236" name="Google Shape;2236;p4"/>
            <p:cNvSpPr/>
            <p:nvPr/>
          </p:nvSpPr>
          <p:spPr>
            <a:xfrm>
              <a:off x="3660480" y="3812400"/>
              <a:ext cx="413280" cy="414720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4"/>
            <p:cNvSpPr/>
            <p:nvPr/>
          </p:nvSpPr>
          <p:spPr>
            <a:xfrm>
              <a:off x="3718440" y="4152600"/>
              <a:ext cx="41760" cy="43920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8" name="Google Shape;2238;p4"/>
          <p:cNvGrpSpPr/>
          <p:nvPr/>
        </p:nvGrpSpPr>
        <p:grpSpPr>
          <a:xfrm>
            <a:off x="5061600" y="3781080"/>
            <a:ext cx="409680" cy="393120"/>
            <a:chOff x="5061600" y="3781080"/>
            <a:chExt cx="409680" cy="393120"/>
          </a:xfrm>
        </p:grpSpPr>
        <p:sp>
          <p:nvSpPr>
            <p:cNvPr id="2239" name="Google Shape;2239;p4"/>
            <p:cNvSpPr/>
            <p:nvPr/>
          </p:nvSpPr>
          <p:spPr>
            <a:xfrm>
              <a:off x="5061600" y="3928680"/>
              <a:ext cx="409680" cy="245520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4"/>
            <p:cNvSpPr/>
            <p:nvPr/>
          </p:nvSpPr>
          <p:spPr>
            <a:xfrm>
              <a:off x="5068440" y="3781080"/>
              <a:ext cx="390240" cy="226440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1" name="Google Shape;2241;p4"/>
          <p:cNvGrpSpPr/>
          <p:nvPr/>
        </p:nvGrpSpPr>
        <p:grpSpPr>
          <a:xfrm>
            <a:off x="5068440" y="2696040"/>
            <a:ext cx="430560" cy="438480"/>
            <a:chOff x="5068440" y="2696040"/>
            <a:chExt cx="430560" cy="438480"/>
          </a:xfrm>
        </p:grpSpPr>
        <p:sp>
          <p:nvSpPr>
            <p:cNvPr id="2242" name="Google Shape;2242;p4"/>
            <p:cNvSpPr/>
            <p:nvPr/>
          </p:nvSpPr>
          <p:spPr>
            <a:xfrm>
              <a:off x="5191200" y="2860560"/>
              <a:ext cx="45360" cy="60480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4"/>
            <p:cNvSpPr/>
            <p:nvPr/>
          </p:nvSpPr>
          <p:spPr>
            <a:xfrm>
              <a:off x="5331600" y="2860560"/>
              <a:ext cx="45360" cy="60480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4"/>
            <p:cNvSpPr/>
            <p:nvPr/>
          </p:nvSpPr>
          <p:spPr>
            <a:xfrm>
              <a:off x="5209200" y="2977560"/>
              <a:ext cx="147960" cy="40680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4"/>
            <p:cNvSpPr/>
            <p:nvPr/>
          </p:nvSpPr>
          <p:spPr>
            <a:xfrm>
              <a:off x="5068440" y="2696040"/>
              <a:ext cx="358920" cy="366120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4"/>
            <p:cNvSpPr/>
            <p:nvPr/>
          </p:nvSpPr>
          <p:spPr>
            <a:xfrm>
              <a:off x="5140440" y="2767680"/>
              <a:ext cx="358560" cy="366840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7" name="Google Shape;2247;p4"/>
          <p:cNvGrpSpPr/>
          <p:nvPr/>
        </p:nvGrpSpPr>
        <p:grpSpPr>
          <a:xfrm>
            <a:off x="5071680" y="1616040"/>
            <a:ext cx="404640" cy="466920"/>
            <a:chOff x="5071680" y="1616040"/>
            <a:chExt cx="404640" cy="466920"/>
          </a:xfrm>
        </p:grpSpPr>
        <p:sp>
          <p:nvSpPr>
            <p:cNvPr id="2248" name="Google Shape;2248;p4"/>
            <p:cNvSpPr/>
            <p:nvPr/>
          </p:nvSpPr>
          <p:spPr>
            <a:xfrm>
              <a:off x="5094000" y="1875960"/>
              <a:ext cx="46440" cy="29520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4"/>
            <p:cNvSpPr/>
            <p:nvPr/>
          </p:nvSpPr>
          <p:spPr>
            <a:xfrm>
              <a:off x="5405040" y="1878480"/>
              <a:ext cx="46440" cy="29160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4"/>
            <p:cNvSpPr/>
            <p:nvPr/>
          </p:nvSpPr>
          <p:spPr>
            <a:xfrm>
              <a:off x="5154480" y="1761120"/>
              <a:ext cx="206280" cy="321840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4"/>
            <p:cNvSpPr/>
            <p:nvPr/>
          </p:nvSpPr>
          <p:spPr>
            <a:xfrm>
              <a:off x="5146560" y="1683000"/>
              <a:ext cx="257760" cy="198360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4"/>
            <p:cNvSpPr/>
            <p:nvPr/>
          </p:nvSpPr>
          <p:spPr>
            <a:xfrm>
              <a:off x="5268600" y="1616040"/>
              <a:ext cx="14400" cy="45000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4"/>
            <p:cNvSpPr/>
            <p:nvPr/>
          </p:nvSpPr>
          <p:spPr>
            <a:xfrm>
              <a:off x="5169600" y="1639800"/>
              <a:ext cx="33840" cy="40680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4"/>
            <p:cNvSpPr/>
            <p:nvPr/>
          </p:nvSpPr>
          <p:spPr>
            <a:xfrm>
              <a:off x="5097960" y="1707120"/>
              <a:ext cx="44640" cy="29520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4"/>
            <p:cNvSpPr/>
            <p:nvPr/>
          </p:nvSpPr>
          <p:spPr>
            <a:xfrm>
              <a:off x="5071680" y="1799280"/>
              <a:ext cx="48240" cy="14400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4"/>
            <p:cNvSpPr/>
            <p:nvPr/>
          </p:nvSpPr>
          <p:spPr>
            <a:xfrm>
              <a:off x="5428800" y="1801800"/>
              <a:ext cx="47520" cy="14400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4"/>
            <p:cNvSpPr/>
            <p:nvPr/>
          </p:nvSpPr>
          <p:spPr>
            <a:xfrm>
              <a:off x="5406840" y="1709640"/>
              <a:ext cx="45000" cy="29880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4"/>
            <p:cNvSpPr/>
            <p:nvPr/>
          </p:nvSpPr>
          <p:spPr>
            <a:xfrm>
              <a:off x="5346720" y="1641240"/>
              <a:ext cx="34560" cy="40320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>
          <a:extLst>
            <a:ext uri="{FF2B5EF4-FFF2-40B4-BE49-F238E27FC236}">
              <a16:creationId xmlns:a16="http://schemas.microsoft.com/office/drawing/2014/main" id="{8BF6C783-6430-0E04-D78E-8810CE8D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4B77F3-9405-3B15-9AC8-9715F58A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375" y="3728740"/>
            <a:ext cx="4963245" cy="1337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E1ED1-BBA0-66AE-E6BF-87AA4A93C0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58"/>
          <a:stretch/>
        </p:blipFill>
        <p:spPr>
          <a:xfrm>
            <a:off x="2098513" y="84083"/>
            <a:ext cx="5110345" cy="377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>
          <a:extLst>
            <a:ext uri="{FF2B5EF4-FFF2-40B4-BE49-F238E27FC236}">
              <a16:creationId xmlns:a16="http://schemas.microsoft.com/office/drawing/2014/main" id="{CB0EE5DF-62CD-E8C5-507F-DFD51889E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56E0B-CE68-74DC-BB78-DC0FE444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96" y="1298492"/>
            <a:ext cx="6936822" cy="15713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9F31E4-AC35-9390-C89D-E0440302F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96" y="2946639"/>
            <a:ext cx="6936822" cy="1578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7CC2D9-6227-2096-C86C-EB23365C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696" y="1026540"/>
            <a:ext cx="6936822" cy="195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2662;p25">
            <a:extLst>
              <a:ext uri="{FF2B5EF4-FFF2-40B4-BE49-F238E27FC236}">
                <a16:creationId xmlns:a16="http://schemas.microsoft.com/office/drawing/2014/main" id="{B18AB417-4E11-7238-BD7A-F20E627ECE67}"/>
              </a:ext>
            </a:extLst>
          </p:cNvPr>
          <p:cNvSpPr txBox="1">
            <a:spLocks/>
          </p:cNvSpPr>
          <p:nvPr/>
        </p:nvSpPr>
        <p:spPr>
          <a:xfrm>
            <a:off x="720180" y="271111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RAG vs Query Approach</a:t>
            </a:r>
            <a:endParaRPr lang="en-US" sz="3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40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4" name="Google Shape;2804;p31"/>
          <p:cNvGrpSpPr/>
          <p:nvPr/>
        </p:nvGrpSpPr>
        <p:grpSpPr>
          <a:xfrm>
            <a:off x="1137779" y="554460"/>
            <a:ext cx="6868440" cy="4193640"/>
            <a:chOff x="1194840" y="546840"/>
            <a:chExt cx="6868440" cy="4193640"/>
          </a:xfrm>
        </p:grpSpPr>
        <p:sp>
          <p:nvSpPr>
            <p:cNvPr id="2805" name="Google Shape;2805;p31"/>
            <p:cNvSpPr/>
            <p:nvPr/>
          </p:nvSpPr>
          <p:spPr>
            <a:xfrm>
              <a:off x="3859920" y="4143960"/>
              <a:ext cx="1652040" cy="59652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1"/>
            <p:cNvSpPr/>
            <p:nvPr/>
          </p:nvSpPr>
          <p:spPr>
            <a:xfrm>
              <a:off x="1194840" y="546840"/>
              <a:ext cx="6868440" cy="3665520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7" name="Google Shape;2807;p31"/>
          <p:cNvGrpSpPr/>
          <p:nvPr/>
        </p:nvGrpSpPr>
        <p:grpSpPr>
          <a:xfrm>
            <a:off x="-230220" y="827100"/>
            <a:ext cx="1003680" cy="641880"/>
            <a:chOff x="-230220" y="827100"/>
            <a:chExt cx="1003680" cy="641880"/>
          </a:xfrm>
        </p:grpSpPr>
        <p:sp>
          <p:nvSpPr>
            <p:cNvPr id="2808" name="Google Shape;2808;p31"/>
            <p:cNvSpPr/>
            <p:nvPr/>
          </p:nvSpPr>
          <p:spPr>
            <a:xfrm rot="5400000">
              <a:off x="-230040" y="8269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1"/>
            <p:cNvSpPr/>
            <p:nvPr/>
          </p:nvSpPr>
          <p:spPr>
            <a:xfrm rot="5400000">
              <a:off x="-230040" y="10735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1"/>
            <p:cNvSpPr/>
            <p:nvPr/>
          </p:nvSpPr>
          <p:spPr>
            <a:xfrm rot="5400000">
              <a:off x="-230040" y="132048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1"/>
            <p:cNvSpPr/>
            <p:nvPr/>
          </p:nvSpPr>
          <p:spPr>
            <a:xfrm rot="5400000">
              <a:off x="54720" y="8269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1"/>
            <p:cNvSpPr/>
            <p:nvPr/>
          </p:nvSpPr>
          <p:spPr>
            <a:xfrm rot="5400000">
              <a:off x="54720" y="10735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1"/>
            <p:cNvSpPr/>
            <p:nvPr/>
          </p:nvSpPr>
          <p:spPr>
            <a:xfrm rot="5400000">
              <a:off x="54720" y="132048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1"/>
            <p:cNvSpPr/>
            <p:nvPr/>
          </p:nvSpPr>
          <p:spPr>
            <a:xfrm rot="5400000">
              <a:off x="339840" y="8269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1"/>
            <p:cNvSpPr/>
            <p:nvPr/>
          </p:nvSpPr>
          <p:spPr>
            <a:xfrm rot="5400000">
              <a:off x="339840" y="10735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1"/>
            <p:cNvSpPr/>
            <p:nvPr/>
          </p:nvSpPr>
          <p:spPr>
            <a:xfrm rot="5400000">
              <a:off x="339840" y="132048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1"/>
            <p:cNvSpPr/>
            <p:nvPr/>
          </p:nvSpPr>
          <p:spPr>
            <a:xfrm rot="5400000">
              <a:off x="624960" y="8269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1"/>
            <p:cNvSpPr/>
            <p:nvPr/>
          </p:nvSpPr>
          <p:spPr>
            <a:xfrm rot="5400000">
              <a:off x="624960" y="107352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1"/>
            <p:cNvSpPr/>
            <p:nvPr/>
          </p:nvSpPr>
          <p:spPr>
            <a:xfrm rot="5400000">
              <a:off x="624960" y="1320480"/>
              <a:ext cx="148320" cy="14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v2">
            <a:hlinkClick r:id="" action="ppaction://media"/>
            <a:extLst>
              <a:ext uri="{FF2B5EF4-FFF2-40B4-BE49-F238E27FC236}">
                <a16:creationId xmlns:a16="http://schemas.microsoft.com/office/drawing/2014/main" id="{D2EB9487-6D2E-5E0A-C6F7-9C04454C64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00" t="12362" r="-1" b="5304"/>
          <a:stretch/>
        </p:blipFill>
        <p:spPr>
          <a:xfrm>
            <a:off x="1295399" y="827100"/>
            <a:ext cx="6553201" cy="3128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>
          <a:extLst>
            <a:ext uri="{FF2B5EF4-FFF2-40B4-BE49-F238E27FC236}">
              <a16:creationId xmlns:a16="http://schemas.microsoft.com/office/drawing/2014/main" id="{8F45BE5E-EB4F-548C-F995-9EAB450F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34271-C9C4-1733-02AB-64DA6D7082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408"/>
          <a:stretch/>
        </p:blipFill>
        <p:spPr>
          <a:xfrm>
            <a:off x="1396115" y="266700"/>
            <a:ext cx="635177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5"/>
          <p:cNvSpPr txBox="1">
            <a:spLocks noGrp="1"/>
          </p:cNvSpPr>
          <p:nvPr>
            <p:ph type="title" idx="4294967295"/>
          </p:nvPr>
        </p:nvSpPr>
        <p:spPr>
          <a:xfrm>
            <a:off x="720180" y="293009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Objectives</a:t>
            </a:r>
            <a:b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5"/>
          <p:cNvSpPr/>
          <p:nvPr/>
        </p:nvSpPr>
        <p:spPr>
          <a:xfrm>
            <a:off x="1142437" y="1489294"/>
            <a:ext cx="1082456" cy="10824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5"/>
          <p:cNvSpPr/>
          <p:nvPr/>
        </p:nvSpPr>
        <p:spPr>
          <a:xfrm>
            <a:off x="3794260" y="1489294"/>
            <a:ext cx="1082456" cy="10824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5"/>
          <p:cNvSpPr/>
          <p:nvPr/>
        </p:nvSpPr>
        <p:spPr>
          <a:xfrm>
            <a:off x="6525517" y="1489294"/>
            <a:ext cx="1082456" cy="10824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5"/>
          <p:cNvSpPr/>
          <p:nvPr/>
        </p:nvSpPr>
        <p:spPr>
          <a:xfrm flipH="1">
            <a:off x="593180" y="2907748"/>
            <a:ext cx="2202084" cy="89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1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Reducing learning curves</a:t>
            </a:r>
            <a:endParaRPr sz="16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5"/>
          <p:cNvSpPr/>
          <p:nvPr/>
        </p:nvSpPr>
        <p:spPr>
          <a:xfrm flipH="1">
            <a:off x="3274163" y="2907748"/>
            <a:ext cx="2202084" cy="89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1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Increase user productivity by automating processes</a:t>
            </a:r>
            <a:endParaRPr sz="16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5"/>
          <p:cNvSpPr/>
          <p:nvPr/>
        </p:nvSpPr>
        <p:spPr>
          <a:xfrm flipH="1">
            <a:off x="6033860" y="2901574"/>
            <a:ext cx="2202084" cy="90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nrope ExtraBold"/>
              <a:buNone/>
            </a:pPr>
            <a:r>
              <a:rPr lang="en-US" sz="1600" b="1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Prove an AI assistant can do that by testing on Skills Workflow</a:t>
            </a:r>
            <a:endParaRPr sz="16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5"/>
          <p:cNvSpPr/>
          <p:nvPr/>
        </p:nvSpPr>
        <p:spPr>
          <a:xfrm>
            <a:off x="6737863" y="1703417"/>
            <a:ext cx="655404" cy="6428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1" name="Google Shape;2271;p5"/>
          <p:cNvGrpSpPr/>
          <p:nvPr/>
        </p:nvGrpSpPr>
        <p:grpSpPr>
          <a:xfrm>
            <a:off x="4009877" y="1726066"/>
            <a:ext cx="645684" cy="613423"/>
            <a:chOff x="4198680" y="1832760"/>
            <a:chExt cx="482400" cy="457560"/>
          </a:xfrm>
        </p:grpSpPr>
        <p:sp>
          <p:nvSpPr>
            <p:cNvPr id="2272" name="Google Shape;2272;p5"/>
            <p:cNvSpPr/>
            <p:nvPr/>
          </p:nvSpPr>
          <p:spPr>
            <a:xfrm>
              <a:off x="4259880" y="2183040"/>
              <a:ext cx="38880" cy="36000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"/>
            <p:cNvSpPr/>
            <p:nvPr/>
          </p:nvSpPr>
          <p:spPr>
            <a:xfrm>
              <a:off x="4306320" y="2227680"/>
              <a:ext cx="38880" cy="36000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"/>
            <p:cNvSpPr/>
            <p:nvPr/>
          </p:nvSpPr>
          <p:spPr>
            <a:xfrm>
              <a:off x="4283640" y="2205360"/>
              <a:ext cx="38520" cy="35280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"/>
            <p:cNvSpPr/>
            <p:nvPr/>
          </p:nvSpPr>
          <p:spPr>
            <a:xfrm>
              <a:off x="4198680" y="1832760"/>
              <a:ext cx="482400" cy="457560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"/>
            <p:cNvSpPr/>
            <p:nvPr/>
          </p:nvSpPr>
          <p:spPr>
            <a:xfrm>
              <a:off x="4470480" y="1940040"/>
              <a:ext cx="117000" cy="86040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7" name="Google Shape;2277;p5"/>
          <p:cNvSpPr/>
          <p:nvPr/>
        </p:nvSpPr>
        <p:spPr>
          <a:xfrm>
            <a:off x="1406065" y="1769914"/>
            <a:ext cx="559009" cy="534781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6"/>
          <p:cNvSpPr/>
          <p:nvPr/>
        </p:nvSpPr>
        <p:spPr>
          <a:xfrm>
            <a:off x="1052325" y="3121906"/>
            <a:ext cx="7039342" cy="609351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6"/>
          <p:cNvSpPr/>
          <p:nvPr/>
        </p:nvSpPr>
        <p:spPr>
          <a:xfrm>
            <a:off x="1052325" y="3797509"/>
            <a:ext cx="7039342" cy="609351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6"/>
          <p:cNvSpPr/>
          <p:nvPr/>
        </p:nvSpPr>
        <p:spPr>
          <a:xfrm>
            <a:off x="1052325" y="2449993"/>
            <a:ext cx="7039342" cy="609351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6"/>
          <p:cNvSpPr/>
          <p:nvPr/>
        </p:nvSpPr>
        <p:spPr>
          <a:xfrm>
            <a:off x="1052327" y="1778080"/>
            <a:ext cx="7039342" cy="609351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6"/>
          <p:cNvSpPr/>
          <p:nvPr/>
        </p:nvSpPr>
        <p:spPr>
          <a:xfrm>
            <a:off x="1052329" y="1103085"/>
            <a:ext cx="7039342" cy="609351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6"/>
          <p:cNvSpPr txBox="1">
            <a:spLocks noGrp="1"/>
          </p:cNvSpPr>
          <p:nvPr>
            <p:ph type="title" idx="4294967295"/>
          </p:nvPr>
        </p:nvSpPr>
        <p:spPr>
          <a:xfrm>
            <a:off x="720178" y="305689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Contributions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6"/>
          <p:cNvSpPr/>
          <p:nvPr/>
        </p:nvSpPr>
        <p:spPr>
          <a:xfrm>
            <a:off x="4419205" y="1837213"/>
            <a:ext cx="3368810" cy="52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r>
              <a:rPr lang="en-US" sz="14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Implementation of a prototype for Skills Workflow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6"/>
          <p:cNvSpPr/>
          <p:nvPr/>
        </p:nvSpPr>
        <p:spPr>
          <a:xfrm>
            <a:off x="4419204" y="2489459"/>
            <a:ext cx="3368811" cy="52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r>
              <a:rPr lang="en-US" sz="14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Creation of instructions to achieve specific results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6"/>
          <p:cNvSpPr/>
          <p:nvPr/>
        </p:nvSpPr>
        <p:spPr>
          <a:xfrm>
            <a:off x="2248504" y="2475984"/>
            <a:ext cx="2036571" cy="54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"/>
              <a:buNone/>
            </a:pPr>
            <a:r>
              <a:rPr lang="en-US" sz="1600" b="1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Creation of prompts</a:t>
            </a:r>
            <a:endParaRPr sz="1600" b="1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91" name="Google Shape;2291;p6"/>
          <p:cNvSpPr/>
          <p:nvPr/>
        </p:nvSpPr>
        <p:spPr>
          <a:xfrm>
            <a:off x="4419204" y="3170062"/>
            <a:ext cx="3368812" cy="47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r>
              <a:rPr lang="en-US" sz="14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Gathering feedback from clients on the assistant’s utility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6"/>
          <p:cNvSpPr/>
          <p:nvPr/>
        </p:nvSpPr>
        <p:spPr>
          <a:xfrm>
            <a:off x="2248504" y="3192448"/>
            <a:ext cx="2036571" cy="47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"/>
              <a:buNone/>
            </a:pPr>
            <a:r>
              <a:rPr lang="en-US" sz="1600" b="1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User feedback</a:t>
            </a:r>
            <a:endParaRPr sz="1600" b="1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93" name="Google Shape;2293;p6"/>
          <p:cNvSpPr/>
          <p:nvPr/>
        </p:nvSpPr>
        <p:spPr>
          <a:xfrm>
            <a:off x="4419204" y="3840495"/>
            <a:ext cx="3368813" cy="52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"/>
              <a:buNone/>
            </a:pPr>
            <a:r>
              <a:rPr lang="en-US" sz="14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Providing methodologies and discoveries for research in this field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6"/>
          <p:cNvSpPr/>
          <p:nvPr/>
        </p:nvSpPr>
        <p:spPr>
          <a:xfrm>
            <a:off x="2236405" y="3821475"/>
            <a:ext cx="2060768" cy="56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"/>
              <a:buNone/>
            </a:pPr>
            <a:r>
              <a:rPr lang="en-US" sz="1600" b="1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Foundation for others</a:t>
            </a:r>
            <a:endParaRPr sz="1600" b="1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95" name="Google Shape;2295;p6"/>
          <p:cNvSpPr txBox="1"/>
          <p:nvPr/>
        </p:nvSpPr>
        <p:spPr>
          <a:xfrm>
            <a:off x="2248506" y="1117867"/>
            <a:ext cx="203657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Well-functioning architecture ​</a:t>
            </a:r>
            <a:endParaRPr/>
          </a:p>
        </p:txBody>
      </p:sp>
      <p:sp>
        <p:nvSpPr>
          <p:cNvPr id="2296" name="Google Shape;2296;p6"/>
          <p:cNvSpPr txBox="1"/>
          <p:nvPr/>
        </p:nvSpPr>
        <p:spPr>
          <a:xfrm>
            <a:off x="4419207" y="1135137"/>
            <a:ext cx="33688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 implement an assistant leveraging an LLM​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6"/>
          <p:cNvSpPr txBox="1"/>
          <p:nvPr/>
        </p:nvSpPr>
        <p:spPr>
          <a:xfrm>
            <a:off x="2253992" y="1790827"/>
            <a:ext cx="20310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"/>
              <a:buNone/>
            </a:pPr>
            <a:r>
              <a:rPr lang="en-US" sz="1600" b="1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AI assistant prototype</a:t>
            </a:r>
            <a:endParaRPr sz="1600" b="1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298" name="Google Shape;2298;p6"/>
          <p:cNvGrpSpPr/>
          <p:nvPr/>
        </p:nvGrpSpPr>
        <p:grpSpPr>
          <a:xfrm>
            <a:off x="1455552" y="1892172"/>
            <a:ext cx="306720" cy="408150"/>
            <a:chOff x="2691720" y="2709000"/>
            <a:chExt cx="214560" cy="348480"/>
          </a:xfrm>
        </p:grpSpPr>
        <p:sp>
          <p:nvSpPr>
            <p:cNvPr id="2299" name="Google Shape;2299;p6"/>
            <p:cNvSpPr/>
            <p:nvPr/>
          </p:nvSpPr>
          <p:spPr>
            <a:xfrm>
              <a:off x="2691720" y="2709000"/>
              <a:ext cx="214560" cy="348480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6"/>
            <p:cNvSpPr/>
            <p:nvPr/>
          </p:nvSpPr>
          <p:spPr>
            <a:xfrm>
              <a:off x="2754360" y="2732040"/>
              <a:ext cx="126360" cy="126720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6"/>
            <p:cNvSpPr/>
            <p:nvPr/>
          </p:nvSpPr>
          <p:spPr>
            <a:xfrm>
              <a:off x="2781360" y="275580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2" name="Google Shape;2302;p6"/>
          <p:cNvGrpSpPr/>
          <p:nvPr/>
        </p:nvGrpSpPr>
        <p:grpSpPr>
          <a:xfrm>
            <a:off x="1423998" y="3877151"/>
            <a:ext cx="399736" cy="450064"/>
            <a:chOff x="3982680" y="1790640"/>
            <a:chExt cx="304200" cy="350280"/>
          </a:xfrm>
        </p:grpSpPr>
        <p:sp>
          <p:nvSpPr>
            <p:cNvPr id="2303" name="Google Shape;2303;p6"/>
            <p:cNvSpPr/>
            <p:nvPr/>
          </p:nvSpPr>
          <p:spPr>
            <a:xfrm>
              <a:off x="4037400" y="1995480"/>
              <a:ext cx="196200" cy="145440"/>
            </a:xfrm>
            <a:custGeom>
              <a:avLst/>
              <a:gdLst/>
              <a:ahLst/>
              <a:cxnLst/>
              <a:rect l="l" t="t" r="r" b="b"/>
              <a:pathLst>
                <a:path w="6169" h="4573" extrusionOk="0">
                  <a:moveTo>
                    <a:pt x="1441" y="322"/>
                  </a:moveTo>
                  <a:cubicBezTo>
                    <a:pt x="1584" y="322"/>
                    <a:pt x="1727" y="441"/>
                    <a:pt x="1727" y="595"/>
                  </a:cubicBezTo>
                  <a:lnTo>
                    <a:pt x="1727" y="4251"/>
                  </a:lnTo>
                  <a:lnTo>
                    <a:pt x="1167" y="4251"/>
                  </a:lnTo>
                  <a:lnTo>
                    <a:pt x="1167" y="595"/>
                  </a:lnTo>
                  <a:lnTo>
                    <a:pt x="1156" y="595"/>
                  </a:lnTo>
                  <a:cubicBezTo>
                    <a:pt x="1156" y="453"/>
                    <a:pt x="1275" y="322"/>
                    <a:pt x="1441" y="322"/>
                  </a:cubicBezTo>
                  <a:close/>
                  <a:moveTo>
                    <a:pt x="3061" y="322"/>
                  </a:moveTo>
                  <a:cubicBezTo>
                    <a:pt x="3227" y="322"/>
                    <a:pt x="3346" y="441"/>
                    <a:pt x="3346" y="595"/>
                  </a:cubicBezTo>
                  <a:lnTo>
                    <a:pt x="3346" y="4251"/>
                  </a:lnTo>
                  <a:lnTo>
                    <a:pt x="2799" y="4251"/>
                  </a:lnTo>
                  <a:lnTo>
                    <a:pt x="2799" y="595"/>
                  </a:lnTo>
                  <a:lnTo>
                    <a:pt x="2775" y="595"/>
                  </a:lnTo>
                  <a:cubicBezTo>
                    <a:pt x="2775" y="453"/>
                    <a:pt x="2894" y="322"/>
                    <a:pt x="3061" y="322"/>
                  </a:cubicBezTo>
                  <a:close/>
                  <a:moveTo>
                    <a:pt x="4680" y="322"/>
                  </a:moveTo>
                  <a:cubicBezTo>
                    <a:pt x="4835" y="322"/>
                    <a:pt x="4966" y="441"/>
                    <a:pt x="4966" y="595"/>
                  </a:cubicBezTo>
                  <a:lnTo>
                    <a:pt x="4966" y="4251"/>
                  </a:lnTo>
                  <a:lnTo>
                    <a:pt x="4406" y="4251"/>
                  </a:lnTo>
                  <a:lnTo>
                    <a:pt x="4406" y="595"/>
                  </a:lnTo>
                  <a:cubicBezTo>
                    <a:pt x="4406" y="453"/>
                    <a:pt x="4525" y="322"/>
                    <a:pt x="4680" y="322"/>
                  </a:cubicBezTo>
                  <a:close/>
                  <a:moveTo>
                    <a:pt x="1441" y="0"/>
                  </a:moveTo>
                  <a:cubicBezTo>
                    <a:pt x="1108" y="0"/>
                    <a:pt x="846" y="274"/>
                    <a:pt x="846" y="595"/>
                  </a:cubicBezTo>
                  <a:lnTo>
                    <a:pt x="846" y="4251"/>
                  </a:lnTo>
                  <a:lnTo>
                    <a:pt x="322" y="4251"/>
                  </a:lnTo>
                  <a:lnTo>
                    <a:pt x="322" y="2536"/>
                  </a:lnTo>
                  <a:cubicBezTo>
                    <a:pt x="322" y="2441"/>
                    <a:pt x="251" y="2370"/>
                    <a:pt x="155" y="2370"/>
                  </a:cubicBezTo>
                  <a:cubicBezTo>
                    <a:pt x="72" y="2370"/>
                    <a:pt x="1" y="2441"/>
                    <a:pt x="1" y="2536"/>
                  </a:cubicBezTo>
                  <a:lnTo>
                    <a:pt x="1" y="4405"/>
                  </a:lnTo>
                  <a:cubicBezTo>
                    <a:pt x="1" y="4501"/>
                    <a:pt x="72" y="4572"/>
                    <a:pt x="155" y="4572"/>
                  </a:cubicBezTo>
                  <a:lnTo>
                    <a:pt x="6001" y="4572"/>
                  </a:lnTo>
                  <a:cubicBezTo>
                    <a:pt x="6097" y="4572"/>
                    <a:pt x="6168" y="4501"/>
                    <a:pt x="6168" y="4405"/>
                  </a:cubicBezTo>
                  <a:lnTo>
                    <a:pt x="6168" y="834"/>
                  </a:lnTo>
                  <a:cubicBezTo>
                    <a:pt x="6144" y="750"/>
                    <a:pt x="6073" y="679"/>
                    <a:pt x="5978" y="679"/>
                  </a:cubicBezTo>
                  <a:cubicBezTo>
                    <a:pt x="5894" y="679"/>
                    <a:pt x="5811" y="750"/>
                    <a:pt x="5811" y="834"/>
                  </a:cubicBezTo>
                  <a:lnTo>
                    <a:pt x="5811" y="4251"/>
                  </a:lnTo>
                  <a:lnTo>
                    <a:pt x="5299" y="4251"/>
                  </a:lnTo>
                  <a:lnTo>
                    <a:pt x="5299" y="595"/>
                  </a:lnTo>
                  <a:cubicBezTo>
                    <a:pt x="5299" y="274"/>
                    <a:pt x="5025" y="0"/>
                    <a:pt x="4704" y="0"/>
                  </a:cubicBezTo>
                  <a:cubicBezTo>
                    <a:pt x="4370" y="0"/>
                    <a:pt x="4108" y="274"/>
                    <a:pt x="4108" y="595"/>
                  </a:cubicBezTo>
                  <a:lnTo>
                    <a:pt x="4108" y="4251"/>
                  </a:lnTo>
                  <a:lnTo>
                    <a:pt x="3656" y="4251"/>
                  </a:lnTo>
                  <a:lnTo>
                    <a:pt x="3656" y="595"/>
                  </a:lnTo>
                  <a:cubicBezTo>
                    <a:pt x="3656" y="274"/>
                    <a:pt x="3394" y="0"/>
                    <a:pt x="3061" y="0"/>
                  </a:cubicBezTo>
                  <a:cubicBezTo>
                    <a:pt x="2739" y="0"/>
                    <a:pt x="2465" y="274"/>
                    <a:pt x="2465" y="595"/>
                  </a:cubicBezTo>
                  <a:lnTo>
                    <a:pt x="2465" y="4251"/>
                  </a:lnTo>
                  <a:lnTo>
                    <a:pt x="2037" y="4251"/>
                  </a:lnTo>
                  <a:lnTo>
                    <a:pt x="2037" y="595"/>
                  </a:lnTo>
                  <a:cubicBezTo>
                    <a:pt x="2037" y="274"/>
                    <a:pt x="1763" y="0"/>
                    <a:pt x="1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6"/>
            <p:cNvSpPr/>
            <p:nvPr/>
          </p:nvSpPr>
          <p:spPr>
            <a:xfrm>
              <a:off x="3982680" y="1790640"/>
              <a:ext cx="304200" cy="272160"/>
            </a:xfrm>
            <a:custGeom>
              <a:avLst/>
              <a:gdLst/>
              <a:ahLst/>
              <a:cxnLst/>
              <a:rect l="l" t="t" r="r" b="b"/>
              <a:pathLst>
                <a:path w="9561" h="8550" extrusionOk="0">
                  <a:moveTo>
                    <a:pt x="8632" y="346"/>
                  </a:moveTo>
                  <a:cubicBezTo>
                    <a:pt x="8966" y="346"/>
                    <a:pt x="9239" y="632"/>
                    <a:pt x="9239" y="953"/>
                  </a:cubicBezTo>
                  <a:cubicBezTo>
                    <a:pt x="9239" y="1287"/>
                    <a:pt x="8954" y="1572"/>
                    <a:pt x="8632" y="1572"/>
                  </a:cubicBezTo>
                  <a:lnTo>
                    <a:pt x="929" y="1572"/>
                  </a:lnTo>
                  <a:cubicBezTo>
                    <a:pt x="596" y="1572"/>
                    <a:pt x="322" y="1287"/>
                    <a:pt x="322" y="953"/>
                  </a:cubicBezTo>
                  <a:cubicBezTo>
                    <a:pt x="322" y="632"/>
                    <a:pt x="607" y="346"/>
                    <a:pt x="929" y="346"/>
                  </a:cubicBezTo>
                  <a:close/>
                  <a:moveTo>
                    <a:pt x="6787" y="3835"/>
                  </a:moveTo>
                  <a:cubicBezTo>
                    <a:pt x="6811" y="4073"/>
                    <a:pt x="6930" y="4275"/>
                    <a:pt x="7096" y="4442"/>
                  </a:cubicBezTo>
                  <a:lnTo>
                    <a:pt x="2524" y="4442"/>
                  </a:lnTo>
                  <a:cubicBezTo>
                    <a:pt x="2715" y="4275"/>
                    <a:pt x="2822" y="4049"/>
                    <a:pt x="2858" y="3835"/>
                  </a:cubicBezTo>
                  <a:close/>
                  <a:moveTo>
                    <a:pt x="7870" y="1882"/>
                  </a:moveTo>
                  <a:cubicBezTo>
                    <a:pt x="8573" y="1882"/>
                    <a:pt x="9144" y="2453"/>
                    <a:pt x="9144" y="3156"/>
                  </a:cubicBezTo>
                  <a:cubicBezTo>
                    <a:pt x="9168" y="3870"/>
                    <a:pt x="8597" y="4442"/>
                    <a:pt x="7894" y="4442"/>
                  </a:cubicBezTo>
                  <a:lnTo>
                    <a:pt x="7823" y="4442"/>
                  </a:lnTo>
                  <a:cubicBezTo>
                    <a:pt x="7644" y="4406"/>
                    <a:pt x="7477" y="4335"/>
                    <a:pt x="7334" y="4216"/>
                  </a:cubicBezTo>
                  <a:cubicBezTo>
                    <a:pt x="7203" y="4097"/>
                    <a:pt x="7108" y="3918"/>
                    <a:pt x="7096" y="3716"/>
                  </a:cubicBezTo>
                  <a:cubicBezTo>
                    <a:pt x="7084" y="3513"/>
                    <a:pt x="7156" y="3323"/>
                    <a:pt x="7275" y="3192"/>
                  </a:cubicBezTo>
                  <a:cubicBezTo>
                    <a:pt x="7377" y="3070"/>
                    <a:pt x="7523" y="3011"/>
                    <a:pt x="7672" y="3011"/>
                  </a:cubicBezTo>
                  <a:cubicBezTo>
                    <a:pt x="7801" y="3011"/>
                    <a:pt x="7932" y="3056"/>
                    <a:pt x="8037" y="3144"/>
                  </a:cubicBezTo>
                  <a:cubicBezTo>
                    <a:pt x="8108" y="3215"/>
                    <a:pt x="8156" y="3311"/>
                    <a:pt x="8168" y="3418"/>
                  </a:cubicBezTo>
                  <a:cubicBezTo>
                    <a:pt x="8168" y="3513"/>
                    <a:pt x="8132" y="3620"/>
                    <a:pt x="8061" y="3692"/>
                  </a:cubicBezTo>
                  <a:cubicBezTo>
                    <a:pt x="8001" y="3751"/>
                    <a:pt x="8001" y="3858"/>
                    <a:pt x="8073" y="3918"/>
                  </a:cubicBezTo>
                  <a:cubicBezTo>
                    <a:pt x="8101" y="3946"/>
                    <a:pt x="8140" y="3961"/>
                    <a:pt x="8180" y="3961"/>
                  </a:cubicBezTo>
                  <a:cubicBezTo>
                    <a:pt x="8224" y="3961"/>
                    <a:pt x="8268" y="3943"/>
                    <a:pt x="8299" y="3906"/>
                  </a:cubicBezTo>
                  <a:cubicBezTo>
                    <a:pt x="8430" y="3751"/>
                    <a:pt x="8489" y="3573"/>
                    <a:pt x="8477" y="3382"/>
                  </a:cubicBezTo>
                  <a:cubicBezTo>
                    <a:pt x="8466" y="3192"/>
                    <a:pt x="8394" y="3013"/>
                    <a:pt x="8239" y="2894"/>
                  </a:cubicBezTo>
                  <a:cubicBezTo>
                    <a:pt x="8075" y="2746"/>
                    <a:pt x="7872" y="2674"/>
                    <a:pt x="7672" y="2674"/>
                  </a:cubicBezTo>
                  <a:cubicBezTo>
                    <a:pt x="7437" y="2674"/>
                    <a:pt x="7204" y="2773"/>
                    <a:pt x="7037" y="2965"/>
                  </a:cubicBezTo>
                  <a:cubicBezTo>
                    <a:pt x="6906" y="3120"/>
                    <a:pt x="6811" y="3287"/>
                    <a:pt x="6787" y="3489"/>
                  </a:cubicBezTo>
                  <a:lnTo>
                    <a:pt x="2858" y="3489"/>
                  </a:lnTo>
                  <a:cubicBezTo>
                    <a:pt x="2822" y="3287"/>
                    <a:pt x="2751" y="3120"/>
                    <a:pt x="2596" y="2965"/>
                  </a:cubicBezTo>
                  <a:cubicBezTo>
                    <a:pt x="2453" y="2799"/>
                    <a:pt x="2239" y="2692"/>
                    <a:pt x="2000" y="2680"/>
                  </a:cubicBezTo>
                  <a:cubicBezTo>
                    <a:pt x="1985" y="2679"/>
                    <a:pt x="1970" y="2678"/>
                    <a:pt x="1954" y="2678"/>
                  </a:cubicBezTo>
                  <a:cubicBezTo>
                    <a:pt x="1754" y="2678"/>
                    <a:pt x="1547" y="2750"/>
                    <a:pt x="1381" y="2894"/>
                  </a:cubicBezTo>
                  <a:cubicBezTo>
                    <a:pt x="1227" y="3025"/>
                    <a:pt x="1155" y="3192"/>
                    <a:pt x="1143" y="3382"/>
                  </a:cubicBezTo>
                  <a:cubicBezTo>
                    <a:pt x="1119" y="3573"/>
                    <a:pt x="1203" y="3751"/>
                    <a:pt x="1322" y="3906"/>
                  </a:cubicBezTo>
                  <a:cubicBezTo>
                    <a:pt x="1355" y="3939"/>
                    <a:pt x="1402" y="3957"/>
                    <a:pt x="1447" y="3957"/>
                  </a:cubicBezTo>
                  <a:cubicBezTo>
                    <a:pt x="1485" y="3957"/>
                    <a:pt x="1521" y="3945"/>
                    <a:pt x="1548" y="3918"/>
                  </a:cubicBezTo>
                  <a:cubicBezTo>
                    <a:pt x="1596" y="3858"/>
                    <a:pt x="1619" y="3751"/>
                    <a:pt x="1560" y="3692"/>
                  </a:cubicBezTo>
                  <a:cubicBezTo>
                    <a:pt x="1488" y="3620"/>
                    <a:pt x="1453" y="3513"/>
                    <a:pt x="1453" y="3418"/>
                  </a:cubicBezTo>
                  <a:cubicBezTo>
                    <a:pt x="1453" y="3311"/>
                    <a:pt x="1512" y="3204"/>
                    <a:pt x="1584" y="3144"/>
                  </a:cubicBezTo>
                  <a:cubicBezTo>
                    <a:pt x="1682" y="3068"/>
                    <a:pt x="1800" y="3012"/>
                    <a:pt x="1937" y="3012"/>
                  </a:cubicBezTo>
                  <a:cubicBezTo>
                    <a:pt x="1950" y="3012"/>
                    <a:pt x="1963" y="3012"/>
                    <a:pt x="1977" y="3013"/>
                  </a:cubicBezTo>
                  <a:cubicBezTo>
                    <a:pt x="2120" y="3025"/>
                    <a:pt x="2239" y="3085"/>
                    <a:pt x="2346" y="3192"/>
                  </a:cubicBezTo>
                  <a:cubicBezTo>
                    <a:pt x="2608" y="3489"/>
                    <a:pt x="2584" y="3954"/>
                    <a:pt x="2286" y="4216"/>
                  </a:cubicBezTo>
                  <a:cubicBezTo>
                    <a:pt x="2155" y="4335"/>
                    <a:pt x="1977" y="4406"/>
                    <a:pt x="1798" y="4442"/>
                  </a:cubicBezTo>
                  <a:lnTo>
                    <a:pt x="1727" y="4442"/>
                  </a:lnTo>
                  <a:cubicBezTo>
                    <a:pt x="1024" y="4442"/>
                    <a:pt x="441" y="3858"/>
                    <a:pt x="441" y="3156"/>
                  </a:cubicBezTo>
                  <a:cubicBezTo>
                    <a:pt x="441" y="2465"/>
                    <a:pt x="1024" y="1882"/>
                    <a:pt x="1727" y="1882"/>
                  </a:cubicBezTo>
                  <a:close/>
                  <a:moveTo>
                    <a:pt x="7537" y="4763"/>
                  </a:moveTo>
                  <a:lnTo>
                    <a:pt x="7537" y="5573"/>
                  </a:lnTo>
                  <a:lnTo>
                    <a:pt x="2036" y="5573"/>
                  </a:lnTo>
                  <a:lnTo>
                    <a:pt x="2036" y="4763"/>
                  </a:lnTo>
                  <a:close/>
                  <a:moveTo>
                    <a:pt x="929" y="1"/>
                  </a:moveTo>
                  <a:cubicBezTo>
                    <a:pt x="417" y="1"/>
                    <a:pt x="0" y="418"/>
                    <a:pt x="0" y="941"/>
                  </a:cubicBezTo>
                  <a:cubicBezTo>
                    <a:pt x="0" y="1418"/>
                    <a:pt x="357" y="1811"/>
                    <a:pt x="798" y="1870"/>
                  </a:cubicBezTo>
                  <a:cubicBezTo>
                    <a:pt x="393" y="2168"/>
                    <a:pt x="143" y="2620"/>
                    <a:pt x="143" y="3144"/>
                  </a:cubicBezTo>
                  <a:cubicBezTo>
                    <a:pt x="143" y="4013"/>
                    <a:pt x="834" y="4728"/>
                    <a:pt x="1691" y="4739"/>
                  </a:cubicBezTo>
                  <a:lnTo>
                    <a:pt x="1703" y="4739"/>
                  </a:lnTo>
                  <a:lnTo>
                    <a:pt x="1703" y="5704"/>
                  </a:lnTo>
                  <a:lnTo>
                    <a:pt x="1703" y="8383"/>
                  </a:lnTo>
                  <a:cubicBezTo>
                    <a:pt x="1703" y="8478"/>
                    <a:pt x="1786" y="8549"/>
                    <a:pt x="1869" y="8549"/>
                  </a:cubicBezTo>
                  <a:cubicBezTo>
                    <a:pt x="1965" y="8549"/>
                    <a:pt x="2036" y="8478"/>
                    <a:pt x="2036" y="8383"/>
                  </a:cubicBezTo>
                  <a:lnTo>
                    <a:pt x="2036" y="5894"/>
                  </a:lnTo>
                  <a:lnTo>
                    <a:pt x="7537" y="5894"/>
                  </a:lnTo>
                  <a:lnTo>
                    <a:pt x="7537" y="6692"/>
                  </a:lnTo>
                  <a:cubicBezTo>
                    <a:pt x="7537" y="6775"/>
                    <a:pt x="7620" y="6847"/>
                    <a:pt x="7704" y="6847"/>
                  </a:cubicBezTo>
                  <a:cubicBezTo>
                    <a:pt x="7799" y="6847"/>
                    <a:pt x="7870" y="6775"/>
                    <a:pt x="7870" y="6692"/>
                  </a:cubicBezTo>
                  <a:lnTo>
                    <a:pt x="7870" y="5740"/>
                  </a:lnTo>
                  <a:lnTo>
                    <a:pt x="7870" y="4763"/>
                  </a:lnTo>
                  <a:lnTo>
                    <a:pt x="7918" y="4763"/>
                  </a:lnTo>
                  <a:cubicBezTo>
                    <a:pt x="7930" y="4763"/>
                    <a:pt x="7942" y="4763"/>
                    <a:pt x="7954" y="4751"/>
                  </a:cubicBezTo>
                  <a:cubicBezTo>
                    <a:pt x="8823" y="4728"/>
                    <a:pt x="9501" y="4025"/>
                    <a:pt x="9501" y="3156"/>
                  </a:cubicBezTo>
                  <a:cubicBezTo>
                    <a:pt x="9489" y="2644"/>
                    <a:pt x="9228" y="2168"/>
                    <a:pt x="8823" y="1870"/>
                  </a:cubicBezTo>
                  <a:cubicBezTo>
                    <a:pt x="9251" y="1775"/>
                    <a:pt x="9561" y="1406"/>
                    <a:pt x="9561" y="941"/>
                  </a:cubicBezTo>
                  <a:cubicBezTo>
                    <a:pt x="9561" y="418"/>
                    <a:pt x="9144" y="1"/>
                    <a:pt x="8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5" name="Google Shape;2305;p6"/>
          <p:cNvGrpSpPr/>
          <p:nvPr/>
        </p:nvGrpSpPr>
        <p:grpSpPr>
          <a:xfrm>
            <a:off x="1401857" y="3187376"/>
            <a:ext cx="507915" cy="478409"/>
            <a:chOff x="1749600" y="2720520"/>
            <a:chExt cx="386640" cy="363240"/>
          </a:xfrm>
        </p:grpSpPr>
        <p:sp>
          <p:nvSpPr>
            <p:cNvPr id="2306" name="Google Shape;2306;p6"/>
            <p:cNvSpPr/>
            <p:nvPr/>
          </p:nvSpPr>
          <p:spPr>
            <a:xfrm>
              <a:off x="1809720" y="2851200"/>
              <a:ext cx="97200" cy="32040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6"/>
            <p:cNvSpPr/>
            <p:nvPr/>
          </p:nvSpPr>
          <p:spPr>
            <a:xfrm>
              <a:off x="1749600" y="2800080"/>
              <a:ext cx="216360" cy="283680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6"/>
            <p:cNvSpPr/>
            <p:nvPr/>
          </p:nvSpPr>
          <p:spPr>
            <a:xfrm>
              <a:off x="1785600" y="3047760"/>
              <a:ext cx="11160" cy="35280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6"/>
            <p:cNvSpPr/>
            <p:nvPr/>
          </p:nvSpPr>
          <p:spPr>
            <a:xfrm>
              <a:off x="1919160" y="3047760"/>
              <a:ext cx="11160" cy="35280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6"/>
            <p:cNvSpPr/>
            <p:nvPr/>
          </p:nvSpPr>
          <p:spPr>
            <a:xfrm>
              <a:off x="1956240" y="2756880"/>
              <a:ext cx="180000" cy="188280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6"/>
            <p:cNvSpPr/>
            <p:nvPr/>
          </p:nvSpPr>
          <p:spPr>
            <a:xfrm>
              <a:off x="2027520" y="2720520"/>
              <a:ext cx="35640" cy="108360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6"/>
            <p:cNvSpPr/>
            <p:nvPr/>
          </p:nvSpPr>
          <p:spPr>
            <a:xfrm>
              <a:off x="2027520" y="2835720"/>
              <a:ext cx="35640" cy="35640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3" name="Google Shape;2313;p6"/>
          <p:cNvGrpSpPr/>
          <p:nvPr/>
        </p:nvGrpSpPr>
        <p:grpSpPr>
          <a:xfrm>
            <a:off x="1378206" y="1184214"/>
            <a:ext cx="492795" cy="471195"/>
            <a:chOff x="6044400" y="2968200"/>
            <a:chExt cx="361800" cy="363600"/>
          </a:xfrm>
        </p:grpSpPr>
        <p:sp>
          <p:nvSpPr>
            <p:cNvPr id="2314" name="Google Shape;2314;p6"/>
            <p:cNvSpPr/>
            <p:nvPr/>
          </p:nvSpPr>
          <p:spPr>
            <a:xfrm>
              <a:off x="6044400" y="2968200"/>
              <a:ext cx="278640" cy="278640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6"/>
            <p:cNvSpPr/>
            <p:nvPr/>
          </p:nvSpPr>
          <p:spPr>
            <a:xfrm>
              <a:off x="6136560" y="3043800"/>
              <a:ext cx="111600" cy="97200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6"/>
            <p:cNvSpPr/>
            <p:nvPr/>
          </p:nvSpPr>
          <p:spPr>
            <a:xfrm>
              <a:off x="6119640" y="3084120"/>
              <a:ext cx="105120" cy="88560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6"/>
            <p:cNvSpPr/>
            <p:nvPr/>
          </p:nvSpPr>
          <p:spPr>
            <a:xfrm>
              <a:off x="6220440" y="3145320"/>
              <a:ext cx="185760" cy="186480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6"/>
            <p:cNvSpPr/>
            <p:nvPr/>
          </p:nvSpPr>
          <p:spPr>
            <a:xfrm>
              <a:off x="6280920" y="3206160"/>
              <a:ext cx="64080" cy="64080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6"/>
            <p:cNvSpPr/>
            <p:nvPr/>
          </p:nvSpPr>
          <p:spPr>
            <a:xfrm>
              <a:off x="6148440" y="3073680"/>
              <a:ext cx="69840" cy="69840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0" name="Google Shape;2320;p6"/>
          <p:cNvGrpSpPr/>
          <p:nvPr/>
        </p:nvGrpSpPr>
        <p:grpSpPr>
          <a:xfrm>
            <a:off x="1436935" y="2573200"/>
            <a:ext cx="376920" cy="324336"/>
            <a:chOff x="4836960" y="2819520"/>
            <a:chExt cx="319680" cy="359280"/>
          </a:xfrm>
        </p:grpSpPr>
        <p:sp>
          <p:nvSpPr>
            <p:cNvPr id="2321" name="Google Shape;2321;p6"/>
            <p:cNvSpPr/>
            <p:nvPr/>
          </p:nvSpPr>
          <p:spPr>
            <a:xfrm>
              <a:off x="4836960" y="2822400"/>
              <a:ext cx="262800" cy="356400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"/>
            <p:cNvSpPr/>
            <p:nvPr/>
          </p:nvSpPr>
          <p:spPr>
            <a:xfrm>
              <a:off x="4907520" y="2819520"/>
              <a:ext cx="249120" cy="142560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"/>
            <p:cNvSpPr/>
            <p:nvPr/>
          </p:nvSpPr>
          <p:spPr>
            <a:xfrm>
              <a:off x="4911480" y="2914200"/>
              <a:ext cx="141120" cy="10080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"/>
            <p:cNvSpPr/>
            <p:nvPr/>
          </p:nvSpPr>
          <p:spPr>
            <a:xfrm>
              <a:off x="4911480" y="2957760"/>
              <a:ext cx="141120" cy="9720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6"/>
            <p:cNvSpPr/>
            <p:nvPr/>
          </p:nvSpPr>
          <p:spPr>
            <a:xfrm>
              <a:off x="4911480" y="3001680"/>
              <a:ext cx="141120" cy="104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6"/>
            <p:cNvSpPr/>
            <p:nvPr/>
          </p:nvSpPr>
          <p:spPr>
            <a:xfrm>
              <a:off x="4911480" y="3045240"/>
              <a:ext cx="141120" cy="104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7"/>
          <p:cNvSpPr txBox="1">
            <a:spLocks noGrp="1"/>
          </p:cNvSpPr>
          <p:nvPr>
            <p:ph type="title" idx="4294967295"/>
          </p:nvPr>
        </p:nvSpPr>
        <p:spPr>
          <a:xfrm>
            <a:off x="2038320" y="1819440"/>
            <a:ext cx="5625360" cy="162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anrope ExtraBold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Background and Related Work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7"/>
          <p:cNvSpPr txBox="1">
            <a:spLocks noGrp="1"/>
          </p:cNvSpPr>
          <p:nvPr>
            <p:ph type="title" idx="4294967295"/>
          </p:nvPr>
        </p:nvSpPr>
        <p:spPr>
          <a:xfrm>
            <a:off x="2038320" y="859680"/>
            <a:ext cx="1217520" cy="8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4400"/>
              <a:buFont typeface="Work Sans"/>
              <a:buNone/>
            </a:pPr>
            <a:r>
              <a:rPr lang="en-US" sz="4400" b="0" i="0" u="none" strike="noStrike" cap="none">
                <a:solidFill>
                  <a:srgbClr val="17406D"/>
                </a:solidFill>
                <a:latin typeface="Work Sans"/>
                <a:ea typeface="Work Sans"/>
                <a:cs typeface="Work Sans"/>
                <a:sym typeface="Work Sans"/>
              </a:rPr>
              <a:t>02.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7"/>
          <p:cNvSpPr/>
          <p:nvPr/>
        </p:nvSpPr>
        <p:spPr>
          <a:xfrm rot="-5410800">
            <a:off x="1579680" y="4313520"/>
            <a:ext cx="289800" cy="28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7"/>
          <p:cNvSpPr/>
          <p:nvPr/>
        </p:nvSpPr>
        <p:spPr>
          <a:xfrm>
            <a:off x="2170440" y="1627200"/>
            <a:ext cx="108504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7"/>
          <p:cNvSpPr txBox="1"/>
          <p:nvPr/>
        </p:nvSpPr>
        <p:spPr>
          <a:xfrm>
            <a:off x="2038319" y="3535090"/>
            <a:ext cx="55264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lang="en-US" sz="1800" b="0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Information on assistants, LLM’s, Skills Workflow features, and their application areas.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1" name="Google Shape;2341;p8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180" y="1085850"/>
            <a:ext cx="5125500" cy="3072150"/>
          </a:xfrm>
          <a:prstGeom prst="rect">
            <a:avLst/>
          </a:prstGeom>
          <a:noFill/>
          <a:ln>
            <a:noFill/>
          </a:ln>
          <a:effectLst>
            <a:outerShdw blurRad="190440" algn="tl" rotWithShape="0">
              <a:srgbClr val="000000">
                <a:alpha val="69803"/>
              </a:srgbClr>
            </a:outerShdw>
          </a:effectLst>
        </p:spPr>
      </p:pic>
      <p:pic>
        <p:nvPicPr>
          <p:cNvPr id="2342" name="Google Shape;2342;p8" descr="A diagram of a software proces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0640" y="2369385"/>
            <a:ext cx="4278240" cy="2233080"/>
          </a:xfrm>
          <a:prstGeom prst="rect">
            <a:avLst/>
          </a:prstGeom>
          <a:noFill/>
          <a:ln>
            <a:noFill/>
          </a:ln>
          <a:effectLst>
            <a:outerShdw blurRad="190440" algn="tl" rotWithShape="0">
              <a:srgbClr val="000000">
                <a:alpha val="69803"/>
              </a:srgbClr>
            </a:outerShdw>
          </a:effectLst>
        </p:spPr>
      </p:pic>
      <p:sp>
        <p:nvSpPr>
          <p:cNvPr id="2343" name="Google Shape;2343;p8"/>
          <p:cNvSpPr txBox="1">
            <a:spLocks noGrp="1"/>
          </p:cNvSpPr>
          <p:nvPr>
            <p:ph type="title"/>
          </p:nvPr>
        </p:nvSpPr>
        <p:spPr>
          <a:xfrm>
            <a:off x="720180" y="302085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strike="noStrik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Skills Workflow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9"/>
          <p:cNvSpPr txBox="1"/>
          <p:nvPr/>
        </p:nvSpPr>
        <p:spPr>
          <a:xfrm>
            <a:off x="960479" y="1767351"/>
            <a:ext cx="356705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11111"/>
                </a:solidFill>
                <a:latin typeface="Work Sans"/>
                <a:ea typeface="Work Sans"/>
                <a:cs typeface="Work Sans"/>
                <a:sym typeface="Work Sans"/>
              </a:rPr>
              <a:t>AI system trained on vast amounts of text data to understand and generate human-like language.</a:t>
            </a:r>
            <a:r>
              <a:rPr lang="en-US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​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LLMs predict a sample from a probability distribution over possible words.​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Models: ​</a:t>
            </a:r>
            <a:endParaRPr/>
          </a:p>
        </p:txBody>
      </p:sp>
      <p:sp>
        <p:nvSpPr>
          <p:cNvPr id="2349" name="Google Shape;2349;p9"/>
          <p:cNvSpPr/>
          <p:nvPr/>
        </p:nvSpPr>
        <p:spPr>
          <a:xfrm rot="-5400000">
            <a:off x="5046478" y="-132118"/>
            <a:ext cx="5143500" cy="5407736"/>
          </a:xfrm>
          <a:prstGeom prst="wave">
            <a:avLst>
              <a:gd name="adj1" fmla="val 7997"/>
              <a:gd name="adj2" fmla="val 0"/>
            </a:avLst>
          </a:prstGeom>
          <a:solidFill>
            <a:srgbClr val="DBE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9"/>
          <p:cNvSpPr txBox="1">
            <a:spLocks noGrp="1"/>
          </p:cNvSpPr>
          <p:nvPr>
            <p:ph type="title" idx="4294967295"/>
          </p:nvPr>
        </p:nvSpPr>
        <p:spPr>
          <a:xfrm>
            <a:off x="892418" y="468389"/>
            <a:ext cx="3781440" cy="100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anrope ExtraBold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Large Language Models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1" name="Google Shape;2351;p9"/>
          <p:cNvGrpSpPr/>
          <p:nvPr/>
        </p:nvGrpSpPr>
        <p:grpSpPr>
          <a:xfrm>
            <a:off x="713520" y="4361760"/>
            <a:ext cx="1876680" cy="484920"/>
            <a:chOff x="713520" y="4361760"/>
            <a:chExt cx="1876680" cy="484920"/>
          </a:xfrm>
        </p:grpSpPr>
        <p:sp>
          <p:nvSpPr>
            <p:cNvPr id="2352" name="Google Shape;2352;p9"/>
            <p:cNvSpPr/>
            <p:nvPr/>
          </p:nvSpPr>
          <p:spPr>
            <a:xfrm rot="10800000" flipH="1">
              <a:off x="1207440" y="436176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9"/>
            <p:cNvSpPr/>
            <p:nvPr/>
          </p:nvSpPr>
          <p:spPr>
            <a:xfrm rot="10800000" flipH="1">
              <a:off x="1453680" y="436176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9"/>
            <p:cNvSpPr/>
            <p:nvPr/>
          </p:nvSpPr>
          <p:spPr>
            <a:xfrm rot="10800000" flipH="1">
              <a:off x="960480" y="436176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9"/>
            <p:cNvSpPr/>
            <p:nvPr/>
          </p:nvSpPr>
          <p:spPr>
            <a:xfrm rot="10800000" flipH="1">
              <a:off x="713520" y="436176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9"/>
            <p:cNvSpPr/>
            <p:nvPr/>
          </p:nvSpPr>
          <p:spPr>
            <a:xfrm rot="10800000" flipH="1">
              <a:off x="1700640" y="436176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9"/>
            <p:cNvSpPr/>
            <p:nvPr/>
          </p:nvSpPr>
          <p:spPr>
            <a:xfrm rot="10800000" flipH="1">
              <a:off x="1207440" y="469800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9"/>
            <p:cNvSpPr/>
            <p:nvPr/>
          </p:nvSpPr>
          <p:spPr>
            <a:xfrm rot="10800000" flipH="1">
              <a:off x="1453680" y="469800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9"/>
            <p:cNvSpPr/>
            <p:nvPr/>
          </p:nvSpPr>
          <p:spPr>
            <a:xfrm rot="10800000" flipH="1">
              <a:off x="960480" y="469800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9"/>
            <p:cNvSpPr/>
            <p:nvPr/>
          </p:nvSpPr>
          <p:spPr>
            <a:xfrm rot="10800000" flipH="1">
              <a:off x="713520" y="469800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9"/>
            <p:cNvSpPr/>
            <p:nvPr/>
          </p:nvSpPr>
          <p:spPr>
            <a:xfrm rot="10800000" flipH="1">
              <a:off x="1700640" y="469800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9"/>
            <p:cNvSpPr/>
            <p:nvPr/>
          </p:nvSpPr>
          <p:spPr>
            <a:xfrm rot="10800000" flipH="1">
              <a:off x="1947600" y="436176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9"/>
            <p:cNvSpPr/>
            <p:nvPr/>
          </p:nvSpPr>
          <p:spPr>
            <a:xfrm rot="10800000" flipH="1">
              <a:off x="1947600" y="469800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9"/>
            <p:cNvSpPr/>
            <p:nvPr/>
          </p:nvSpPr>
          <p:spPr>
            <a:xfrm rot="10800000" flipH="1">
              <a:off x="2194920" y="436176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9"/>
            <p:cNvSpPr/>
            <p:nvPr/>
          </p:nvSpPr>
          <p:spPr>
            <a:xfrm rot="10800000" flipH="1">
              <a:off x="2194920" y="469800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9"/>
            <p:cNvSpPr/>
            <p:nvPr/>
          </p:nvSpPr>
          <p:spPr>
            <a:xfrm rot="10800000" flipH="1">
              <a:off x="2441880" y="436176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9"/>
            <p:cNvSpPr/>
            <p:nvPr/>
          </p:nvSpPr>
          <p:spPr>
            <a:xfrm rot="10800000" flipH="1">
              <a:off x="2441880" y="4698000"/>
              <a:ext cx="148320" cy="148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68" name="Google Shape;236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5783" y="1691083"/>
            <a:ext cx="2237783" cy="527515"/>
          </a:xfrm>
          <a:prstGeom prst="rect">
            <a:avLst/>
          </a:prstGeom>
          <a:noFill/>
          <a:ln>
            <a:noFill/>
          </a:ln>
          <a:effectLst>
            <a:outerShdw blurRad="291960" dist="139498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369" name="Google Shape;2369;p9" descr="Google logo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7159" y="648740"/>
            <a:ext cx="1937880" cy="657360"/>
          </a:xfrm>
          <a:prstGeom prst="rect">
            <a:avLst/>
          </a:prstGeom>
          <a:noFill/>
          <a:ln>
            <a:noFill/>
          </a:ln>
          <a:effectLst>
            <a:outerShdw blurRad="291960" dist="139498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370" name="Google Shape;2370;p9" descr="What Is Meta? And How Will It Impact UC ..."/>
          <p:cNvPicPr preferRelativeResize="0"/>
          <p:nvPr/>
        </p:nvPicPr>
        <p:blipFill rotWithShape="1">
          <a:blip r:embed="rId5">
            <a:alphaModFix/>
          </a:blip>
          <a:srcRect l="7962" t="31185" b="33467"/>
          <a:stretch/>
        </p:blipFill>
        <p:spPr>
          <a:xfrm>
            <a:off x="6347159" y="2580574"/>
            <a:ext cx="2389007" cy="527515"/>
          </a:xfrm>
          <a:prstGeom prst="rect">
            <a:avLst/>
          </a:prstGeom>
          <a:noFill/>
          <a:ln>
            <a:noFill/>
          </a:ln>
          <a:effectLst>
            <a:outerShdw blurRad="291960" dist="139498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371" name="Google Shape;2371;p9"/>
          <p:cNvPicPr preferRelativeResize="0"/>
          <p:nvPr/>
        </p:nvPicPr>
        <p:blipFill rotWithShape="1">
          <a:blip r:embed="rId6">
            <a:alphaModFix/>
          </a:blip>
          <a:srcRect t="-31528" b="-28087"/>
          <a:stretch/>
        </p:blipFill>
        <p:spPr>
          <a:xfrm>
            <a:off x="5293667" y="3318660"/>
            <a:ext cx="3011040" cy="536760"/>
          </a:xfrm>
          <a:prstGeom prst="rect">
            <a:avLst/>
          </a:prstGeom>
          <a:noFill/>
          <a:ln>
            <a:noFill/>
          </a:ln>
          <a:effectLst>
            <a:outerShdw blurRad="291960" dist="139498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372" name="Google Shape;2372;p9" descr="Mistral AI - Wikipedi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49787" y="4148440"/>
            <a:ext cx="2122200" cy="692640"/>
          </a:xfrm>
          <a:prstGeom prst="rect">
            <a:avLst/>
          </a:prstGeom>
          <a:noFill/>
          <a:ln>
            <a:noFill/>
          </a:ln>
          <a:effectLst>
            <a:outerShdw blurRad="291960" dist="139498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2373" name="Google Shape;2373;p9"/>
          <p:cNvGrpSpPr/>
          <p:nvPr/>
        </p:nvGrpSpPr>
        <p:grpSpPr>
          <a:xfrm>
            <a:off x="2551066" y="3468720"/>
            <a:ext cx="446040" cy="303480"/>
            <a:chOff x="2607120" y="3587040"/>
            <a:chExt cx="446040" cy="303480"/>
          </a:xfrm>
        </p:grpSpPr>
        <p:sp>
          <p:nvSpPr>
            <p:cNvPr id="2374" name="Google Shape;2374;p9"/>
            <p:cNvSpPr/>
            <p:nvPr/>
          </p:nvSpPr>
          <p:spPr>
            <a:xfrm>
              <a:off x="2736000" y="3627000"/>
              <a:ext cx="26640" cy="25560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9"/>
            <p:cNvSpPr/>
            <p:nvPr/>
          </p:nvSpPr>
          <p:spPr>
            <a:xfrm>
              <a:off x="2655000" y="3708000"/>
              <a:ext cx="26640" cy="25560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9"/>
            <p:cNvSpPr/>
            <p:nvPr/>
          </p:nvSpPr>
          <p:spPr>
            <a:xfrm>
              <a:off x="2736000" y="3707640"/>
              <a:ext cx="26640" cy="25560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9"/>
            <p:cNvSpPr/>
            <p:nvPr/>
          </p:nvSpPr>
          <p:spPr>
            <a:xfrm>
              <a:off x="2655000" y="3627000"/>
              <a:ext cx="26640" cy="25560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9"/>
            <p:cNvSpPr/>
            <p:nvPr/>
          </p:nvSpPr>
          <p:spPr>
            <a:xfrm>
              <a:off x="2904840" y="3639600"/>
              <a:ext cx="21240" cy="19440"/>
            </a:xfrm>
            <a:custGeom>
              <a:avLst/>
              <a:gdLst/>
              <a:ahLst/>
              <a:cxnLst/>
              <a:rect l="l" t="t" r="r" b="b"/>
              <a:pathLst>
                <a:path w="680" h="626" extrusionOk="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9"/>
            <p:cNvSpPr/>
            <p:nvPr/>
          </p:nvSpPr>
          <p:spPr>
            <a:xfrm>
              <a:off x="2843640" y="3701520"/>
              <a:ext cx="20520" cy="19080"/>
            </a:xfrm>
            <a:custGeom>
              <a:avLst/>
              <a:gdLst/>
              <a:ahLst/>
              <a:cxnLst/>
              <a:rect l="l" t="t" r="r" b="b"/>
              <a:pathLst>
                <a:path w="656" h="614" extrusionOk="0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2904840" y="3701520"/>
              <a:ext cx="21240" cy="19080"/>
            </a:xfrm>
            <a:custGeom>
              <a:avLst/>
              <a:gdLst/>
              <a:ahLst/>
              <a:cxnLst/>
              <a:rect l="l" t="t" r="r" b="b"/>
              <a:pathLst>
                <a:path w="680" h="614" extrusionOk="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2843640" y="3639600"/>
              <a:ext cx="20520" cy="19440"/>
            </a:xfrm>
            <a:custGeom>
              <a:avLst/>
              <a:gdLst/>
              <a:ahLst/>
              <a:cxnLst/>
              <a:rect l="l" t="t" r="r" b="b"/>
              <a:pathLst>
                <a:path w="656" h="626" extrusionOk="0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2683080" y="3786480"/>
              <a:ext cx="118800" cy="12960"/>
            </a:xfrm>
            <a:custGeom>
              <a:avLst/>
              <a:gdLst/>
              <a:ahLst/>
              <a:cxnLst/>
              <a:rect l="l" t="t" r="r" b="b"/>
              <a:pathLst>
                <a:path w="3752" h="418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2683080" y="3849840"/>
              <a:ext cx="24840" cy="12960"/>
            </a:xfrm>
            <a:custGeom>
              <a:avLst/>
              <a:gdLst/>
              <a:ahLst/>
              <a:cxnLst/>
              <a:rect l="l" t="t" r="r" b="b"/>
              <a:pathLst>
                <a:path w="799" h="417" extrusionOk="0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2725200" y="3849840"/>
              <a:ext cx="76320" cy="12960"/>
            </a:xfrm>
            <a:custGeom>
              <a:avLst/>
              <a:gdLst/>
              <a:ahLst/>
              <a:cxnLst/>
              <a:rect l="l" t="t" r="r" b="b"/>
              <a:pathLst>
                <a:path w="2418" h="417" extrusionOk="0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2683080" y="3818160"/>
              <a:ext cx="118800" cy="12600"/>
            </a:xfrm>
            <a:custGeom>
              <a:avLst/>
              <a:gdLst/>
              <a:ahLst/>
              <a:cxnLst/>
              <a:rect l="l" t="t" r="r" b="b"/>
              <a:pathLst>
                <a:path w="3752" h="406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2607120" y="3587040"/>
              <a:ext cx="357480" cy="186120"/>
            </a:xfrm>
            <a:custGeom>
              <a:avLst/>
              <a:gdLst/>
              <a:ahLst/>
              <a:cxnLst/>
              <a:rect l="l" t="t" r="r" b="b"/>
              <a:pathLst>
                <a:path w="11264" h="5868" extrusionOk="0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2673720" y="3645000"/>
              <a:ext cx="70200" cy="70920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2860560" y="3656160"/>
              <a:ext cx="47520" cy="47520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2835000" y="3786480"/>
              <a:ext cx="76320" cy="75960"/>
            </a:xfrm>
            <a:custGeom>
              <a:avLst/>
              <a:gdLst/>
              <a:ahLst/>
              <a:cxnLst/>
              <a:rect l="l" t="t" r="r" b="b"/>
              <a:pathLst>
                <a:path w="2418" h="2406" extrusionOk="0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2647080" y="3716640"/>
              <a:ext cx="406080" cy="173880"/>
            </a:xfrm>
            <a:custGeom>
              <a:avLst/>
              <a:gdLst/>
              <a:ahLst/>
              <a:cxnLst/>
              <a:rect l="l" t="t" r="r" b="b"/>
              <a:pathLst>
                <a:path w="12800" h="5486" extrusionOk="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1" name="Google Shape;2391;p9"/>
          <p:cNvSpPr/>
          <p:nvPr/>
        </p:nvSpPr>
        <p:spPr>
          <a:xfrm rot="-8714400">
            <a:off x="2085154" y="3468000"/>
            <a:ext cx="77760" cy="353160"/>
          </a:xfrm>
          <a:custGeom>
            <a:avLst/>
            <a:gdLst/>
            <a:ahLst/>
            <a:cxnLst/>
            <a:rect l="l" t="t" r="r" b="b"/>
            <a:pathLst>
              <a:path w="2454" h="11112" extrusionOk="0">
                <a:moveTo>
                  <a:pt x="1215" y="501"/>
                </a:moveTo>
                <a:cubicBezTo>
                  <a:pt x="1429" y="894"/>
                  <a:pt x="1453" y="953"/>
                  <a:pt x="1453" y="965"/>
                </a:cubicBezTo>
                <a:cubicBezTo>
                  <a:pt x="1382" y="1013"/>
                  <a:pt x="1286" y="1025"/>
                  <a:pt x="1203" y="1025"/>
                </a:cubicBezTo>
                <a:cubicBezTo>
                  <a:pt x="1108" y="1025"/>
                  <a:pt x="1024" y="1013"/>
                  <a:pt x="941" y="965"/>
                </a:cubicBezTo>
                <a:lnTo>
                  <a:pt x="1215" y="501"/>
                </a:lnTo>
                <a:close/>
                <a:moveTo>
                  <a:pt x="1620" y="1275"/>
                </a:moveTo>
                <a:lnTo>
                  <a:pt x="2001" y="2013"/>
                </a:lnTo>
                <a:lnTo>
                  <a:pt x="429" y="2013"/>
                </a:lnTo>
                <a:lnTo>
                  <a:pt x="810" y="1275"/>
                </a:lnTo>
                <a:cubicBezTo>
                  <a:pt x="929" y="1334"/>
                  <a:pt x="1084" y="1382"/>
                  <a:pt x="1215" y="1382"/>
                </a:cubicBezTo>
                <a:cubicBezTo>
                  <a:pt x="1346" y="1382"/>
                  <a:pt x="1501" y="1358"/>
                  <a:pt x="1620" y="1275"/>
                </a:cubicBezTo>
                <a:close/>
                <a:moveTo>
                  <a:pt x="2108" y="9109"/>
                </a:moveTo>
                <a:lnTo>
                  <a:pt x="2108" y="9752"/>
                </a:lnTo>
                <a:lnTo>
                  <a:pt x="322" y="9752"/>
                </a:lnTo>
                <a:lnTo>
                  <a:pt x="322" y="9109"/>
                </a:lnTo>
                <a:close/>
                <a:moveTo>
                  <a:pt x="1215" y="1"/>
                </a:moveTo>
                <a:cubicBezTo>
                  <a:pt x="1155" y="1"/>
                  <a:pt x="1096" y="25"/>
                  <a:pt x="1072" y="84"/>
                </a:cubicBezTo>
                <a:lnTo>
                  <a:pt x="608" y="965"/>
                </a:lnTo>
                <a:lnTo>
                  <a:pt x="120" y="1894"/>
                </a:lnTo>
                <a:cubicBezTo>
                  <a:pt x="36" y="2037"/>
                  <a:pt x="0" y="2215"/>
                  <a:pt x="0" y="2382"/>
                </a:cubicBezTo>
                <a:lnTo>
                  <a:pt x="0" y="5359"/>
                </a:lnTo>
                <a:cubicBezTo>
                  <a:pt x="0" y="5442"/>
                  <a:pt x="72" y="5525"/>
                  <a:pt x="155" y="5525"/>
                </a:cubicBezTo>
                <a:cubicBezTo>
                  <a:pt x="250" y="5525"/>
                  <a:pt x="322" y="5442"/>
                  <a:pt x="322" y="5359"/>
                </a:cubicBezTo>
                <a:lnTo>
                  <a:pt x="322" y="2346"/>
                </a:lnTo>
                <a:lnTo>
                  <a:pt x="1048" y="2346"/>
                </a:lnTo>
                <a:lnTo>
                  <a:pt x="1048" y="8776"/>
                </a:lnTo>
                <a:lnTo>
                  <a:pt x="322" y="8776"/>
                </a:lnTo>
                <a:lnTo>
                  <a:pt x="322" y="6002"/>
                </a:lnTo>
                <a:cubicBezTo>
                  <a:pt x="322" y="5906"/>
                  <a:pt x="250" y="5835"/>
                  <a:pt x="155" y="5835"/>
                </a:cubicBezTo>
                <a:cubicBezTo>
                  <a:pt x="72" y="5835"/>
                  <a:pt x="0" y="5906"/>
                  <a:pt x="0" y="6002"/>
                </a:cubicBezTo>
                <a:lnTo>
                  <a:pt x="0" y="9895"/>
                </a:lnTo>
                <a:cubicBezTo>
                  <a:pt x="0" y="10121"/>
                  <a:pt x="60" y="10323"/>
                  <a:pt x="179" y="10526"/>
                </a:cubicBezTo>
                <a:cubicBezTo>
                  <a:pt x="203" y="10562"/>
                  <a:pt x="262" y="10597"/>
                  <a:pt x="322" y="10597"/>
                </a:cubicBezTo>
                <a:cubicBezTo>
                  <a:pt x="453" y="10597"/>
                  <a:pt x="536" y="10466"/>
                  <a:pt x="477" y="10347"/>
                </a:cubicBezTo>
                <a:cubicBezTo>
                  <a:pt x="417" y="10252"/>
                  <a:pt x="381" y="10145"/>
                  <a:pt x="370" y="10050"/>
                </a:cubicBezTo>
                <a:lnTo>
                  <a:pt x="2108" y="10050"/>
                </a:lnTo>
                <a:cubicBezTo>
                  <a:pt x="2025" y="10443"/>
                  <a:pt x="1679" y="10764"/>
                  <a:pt x="1251" y="10776"/>
                </a:cubicBezTo>
                <a:cubicBezTo>
                  <a:pt x="1108" y="10776"/>
                  <a:pt x="989" y="10764"/>
                  <a:pt x="893" y="10704"/>
                </a:cubicBezTo>
                <a:cubicBezTo>
                  <a:pt x="869" y="10695"/>
                  <a:pt x="844" y="10691"/>
                  <a:pt x="822" y="10691"/>
                </a:cubicBezTo>
                <a:cubicBezTo>
                  <a:pt x="757" y="10691"/>
                  <a:pt x="702" y="10726"/>
                  <a:pt x="667" y="10788"/>
                </a:cubicBezTo>
                <a:cubicBezTo>
                  <a:pt x="631" y="10883"/>
                  <a:pt x="667" y="10966"/>
                  <a:pt x="751" y="11014"/>
                </a:cubicBezTo>
                <a:cubicBezTo>
                  <a:pt x="907" y="11081"/>
                  <a:pt x="1067" y="11111"/>
                  <a:pt x="1222" y="11111"/>
                </a:cubicBezTo>
                <a:cubicBezTo>
                  <a:pt x="1872" y="11111"/>
                  <a:pt x="2453" y="10577"/>
                  <a:pt x="2453" y="9895"/>
                </a:cubicBezTo>
                <a:lnTo>
                  <a:pt x="2453" y="9895"/>
                </a:lnTo>
                <a:cubicBezTo>
                  <a:pt x="2453" y="9895"/>
                  <a:pt x="2453" y="9895"/>
                  <a:pt x="2453" y="9895"/>
                </a:cubicBezTo>
                <a:cubicBezTo>
                  <a:pt x="2441" y="9895"/>
                  <a:pt x="2441" y="8954"/>
                  <a:pt x="2441" y="8942"/>
                </a:cubicBezTo>
                <a:lnTo>
                  <a:pt x="2441" y="7514"/>
                </a:lnTo>
                <a:cubicBezTo>
                  <a:pt x="2441" y="7418"/>
                  <a:pt x="2358" y="7347"/>
                  <a:pt x="2275" y="7347"/>
                </a:cubicBezTo>
                <a:cubicBezTo>
                  <a:pt x="2179" y="7347"/>
                  <a:pt x="2108" y="7418"/>
                  <a:pt x="2108" y="7514"/>
                </a:cubicBezTo>
                <a:lnTo>
                  <a:pt x="2108" y="8776"/>
                </a:lnTo>
                <a:lnTo>
                  <a:pt x="1382" y="8776"/>
                </a:lnTo>
                <a:lnTo>
                  <a:pt x="1382" y="2346"/>
                </a:lnTo>
                <a:lnTo>
                  <a:pt x="2108" y="2346"/>
                </a:lnTo>
                <a:lnTo>
                  <a:pt x="2108" y="2382"/>
                </a:lnTo>
                <a:lnTo>
                  <a:pt x="2108" y="6859"/>
                </a:lnTo>
                <a:cubicBezTo>
                  <a:pt x="2108" y="6954"/>
                  <a:pt x="2179" y="7025"/>
                  <a:pt x="2275" y="7025"/>
                </a:cubicBezTo>
                <a:cubicBezTo>
                  <a:pt x="2358" y="7025"/>
                  <a:pt x="2441" y="6954"/>
                  <a:pt x="2441" y="6859"/>
                </a:cubicBezTo>
                <a:lnTo>
                  <a:pt x="2441" y="2382"/>
                </a:lnTo>
                <a:cubicBezTo>
                  <a:pt x="2441" y="2215"/>
                  <a:pt x="2394" y="2037"/>
                  <a:pt x="2322" y="1894"/>
                </a:cubicBezTo>
                <a:lnTo>
                  <a:pt x="1370" y="84"/>
                </a:lnTo>
                <a:cubicBezTo>
                  <a:pt x="1334" y="25"/>
                  <a:pt x="1274" y="1"/>
                  <a:pt x="12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2" name="Google Shape;2392;p9"/>
          <p:cNvGrpSpPr/>
          <p:nvPr/>
        </p:nvGrpSpPr>
        <p:grpSpPr>
          <a:xfrm>
            <a:off x="3375848" y="3499860"/>
            <a:ext cx="336600" cy="302040"/>
            <a:chOff x="3413520" y="3588480"/>
            <a:chExt cx="336600" cy="302040"/>
          </a:xfrm>
        </p:grpSpPr>
        <p:sp>
          <p:nvSpPr>
            <p:cNvPr id="2393" name="Google Shape;2393;p9"/>
            <p:cNvSpPr/>
            <p:nvPr/>
          </p:nvSpPr>
          <p:spPr>
            <a:xfrm>
              <a:off x="3413520" y="3652920"/>
              <a:ext cx="336600" cy="173160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3545280" y="3709080"/>
              <a:ext cx="75960" cy="61200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3591720" y="3680280"/>
              <a:ext cx="46440" cy="38880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3577320" y="3588480"/>
              <a:ext cx="9360" cy="41760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3500640" y="3601800"/>
              <a:ext cx="21960" cy="40320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3430440" y="3634560"/>
              <a:ext cx="32400" cy="34920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3700080" y="3637440"/>
              <a:ext cx="31680" cy="34560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3640680" y="3601800"/>
              <a:ext cx="21960" cy="40320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3575520" y="3848760"/>
              <a:ext cx="9360" cy="41760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3639600" y="3837960"/>
              <a:ext cx="21600" cy="39960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3700080" y="3810600"/>
              <a:ext cx="32760" cy="34920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3429720" y="3807720"/>
              <a:ext cx="31680" cy="34560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3498840" y="3837600"/>
              <a:ext cx="22320" cy="39960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93F5F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4180</Words>
  <Application>Microsoft Office PowerPoint</Application>
  <PresentationFormat>On-screen Show (16:9)</PresentationFormat>
  <Paragraphs>436</Paragraphs>
  <Slides>44</Slides>
  <Notes>44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44</vt:i4>
      </vt:variant>
    </vt:vector>
  </HeadingPairs>
  <TitlesOfParts>
    <vt:vector size="68" baseType="lpstr">
      <vt:lpstr>Manrope ExtraBold</vt:lpstr>
      <vt:lpstr>Consolas</vt:lpstr>
      <vt:lpstr>Georgia</vt:lpstr>
      <vt:lpstr>arial</vt:lpstr>
      <vt:lpstr>arial</vt:lpstr>
      <vt:lpstr>Work Sans</vt:lpstr>
      <vt:lpstr>Aptos</vt:lpstr>
      <vt:lpstr>Times New Roman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Leveraging Large Language Models To Automate Processes</vt:lpstr>
      <vt:lpstr>Agenda</vt:lpstr>
      <vt:lpstr>Context and Objectives</vt:lpstr>
      <vt:lpstr>Why . . . </vt:lpstr>
      <vt:lpstr>Objectives </vt:lpstr>
      <vt:lpstr>Contributions</vt:lpstr>
      <vt:lpstr>Background and Related Work</vt:lpstr>
      <vt:lpstr>Skills Workflow</vt:lpstr>
      <vt:lpstr>Large Language Models</vt:lpstr>
      <vt:lpstr>Case Studies and Real-World Examples</vt:lpstr>
      <vt:lpstr>Architecture</vt:lpstr>
      <vt:lpstr>Selection of Architectures and Tools</vt:lpstr>
      <vt:lpstr>Selection of Architectures and Tools</vt:lpstr>
      <vt:lpstr>Selection of Architectures and Tools</vt:lpstr>
      <vt:lpstr>Implementation Architecture</vt:lpstr>
      <vt:lpstr>Implementation</vt:lpstr>
      <vt:lpstr>Feature Orchestration</vt:lpstr>
      <vt:lpstr>Analyze Application Data (Functionality)</vt:lpstr>
      <vt:lpstr>PowerPoint Presentation</vt:lpstr>
      <vt:lpstr>Configurations Update (Functionality)</vt:lpstr>
      <vt:lpstr>Notification Summary (Functionality)</vt:lpstr>
      <vt:lpstr>Testing and Evaluations</vt:lpstr>
      <vt:lpstr>Functionality Testing</vt:lpstr>
      <vt:lpstr>Out-Of-Scope Questions (Functionality Testing)</vt:lpstr>
      <vt:lpstr> Independent Questions (Functionality Testing)</vt:lpstr>
      <vt:lpstr> History Testing (Functionality Testing)</vt:lpstr>
      <vt:lpstr>Usability Testing</vt:lpstr>
      <vt:lpstr>Conclusion and Future Work</vt:lpstr>
      <vt:lpstr>Conclusions</vt:lpstr>
      <vt:lpstr>Future Work</vt:lpstr>
      <vt:lpstr>PowerPoint Presentation</vt:lpstr>
      <vt:lpstr>Leveraging Large Language Models To Automate Processes</vt:lpstr>
      <vt:lpstr>PowerPoint Presentation</vt:lpstr>
      <vt:lpstr>Features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Tiago</cp:lastModifiedBy>
  <cp:revision>509</cp:revision>
  <dcterms:modified xsi:type="dcterms:W3CDTF">2024-12-11T10:39:18Z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</vt:r8>
  </property>
  <property fmtid="{D5CDD505-2E9C-101B-9397-08002B2CF9AE}" pid="3" name="MMClips">
    <vt:r8>2</vt:r8>
  </property>
  <property fmtid="{D5CDD505-2E9C-101B-9397-08002B2CF9AE}" pid="4" name="Notes">
    <vt:r8>75</vt:r8>
  </property>
  <property fmtid="{D5CDD505-2E9C-101B-9397-08002B2CF9AE}" pid="5" name="PresentationFormat">
    <vt:lpwstr>On-screen Show (16:9)</vt:lpwstr>
  </property>
  <property fmtid="{D5CDD505-2E9C-101B-9397-08002B2CF9AE}" pid="6" name="Slides">
    <vt:r8>79</vt:r8>
  </property>
</Properties>
</file>